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6" r:id="rId2"/>
    <p:sldId id="277" r:id="rId3"/>
    <p:sldId id="278" r:id="rId4"/>
    <p:sldId id="279" r:id="rId5"/>
    <p:sldId id="280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81" r:id="rId16"/>
    <p:sldId id="267" r:id="rId17"/>
    <p:sldId id="266" r:id="rId18"/>
    <p:sldId id="268" r:id="rId19"/>
    <p:sldId id="269" r:id="rId20"/>
    <p:sldId id="271" r:id="rId21"/>
    <p:sldId id="272" r:id="rId22"/>
    <p:sldId id="275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 (другой 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Образец текста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Социальный проект </a:t>
            </a:r>
            <a:b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«Подарок 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пожилому 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человеку»</a:t>
            </a:r>
            <a:endParaRPr lang="ru-RU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МБДОУ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-д</a:t>
            </a:r>
            <a:r>
              <a:rPr lang="ru-RU" dirty="0" smtClean="0">
                <a:solidFill>
                  <a:schemeClr val="tx1"/>
                </a:solidFill>
              </a:rPr>
              <a:t>етский </a:t>
            </a:r>
            <a:r>
              <a:rPr lang="ru-RU" dirty="0" smtClean="0">
                <a:solidFill>
                  <a:schemeClr val="tx1"/>
                </a:solidFill>
              </a:rPr>
              <a:t>сад №296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Группа </a:t>
            </a:r>
            <a:r>
              <a:rPr lang="ru-RU" dirty="0" smtClean="0">
                <a:solidFill>
                  <a:schemeClr val="tx1"/>
                </a:solidFill>
              </a:rPr>
              <a:t>7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Педагог – Рубцова Ирина Викторовна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536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79463" y="701627"/>
            <a:ext cx="7583488" cy="1143000"/>
          </a:xfrm>
        </p:spPr>
        <p:txBody>
          <a:bodyPr/>
          <a:lstStyle/>
          <a:p>
            <a:r>
              <a:rPr lang="ru-RU" sz="3200" dirty="0">
                <a:solidFill>
                  <a:srgbClr val="0D0D0D"/>
                </a:solidFill>
              </a:rPr>
              <a:t>Социальный </a:t>
            </a:r>
            <a:r>
              <a:rPr lang="ru-RU" sz="3200" dirty="0" smtClean="0">
                <a:solidFill>
                  <a:srgbClr val="0D0D0D"/>
                </a:solidFill>
              </a:rPr>
              <a:t>работник заботится о состоянии здоровья</a:t>
            </a:r>
            <a:br>
              <a:rPr lang="ru-RU" sz="3200" dirty="0" smtClean="0">
                <a:solidFill>
                  <a:srgbClr val="0D0D0D"/>
                </a:solidFill>
              </a:rPr>
            </a:br>
            <a:endParaRPr lang="ru-RU" sz="3200" dirty="0"/>
          </a:p>
        </p:txBody>
      </p:sp>
      <p:pic>
        <p:nvPicPr>
          <p:cNvPr id="4" name="Изображение 3" descr="2-socpodderzhka-DSC_55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4866" y="2340823"/>
            <a:ext cx="6028422" cy="438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605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79463" y="502733"/>
            <a:ext cx="7583488" cy="1143000"/>
          </a:xfrm>
        </p:spPr>
        <p:txBody>
          <a:bodyPr/>
          <a:lstStyle/>
          <a:p>
            <a:r>
              <a:rPr lang="ru-RU" sz="3200" dirty="0">
                <a:solidFill>
                  <a:srgbClr val="0D0D0D"/>
                </a:solidFill>
              </a:rPr>
              <a:t>Социальный </a:t>
            </a:r>
            <a:r>
              <a:rPr lang="ru-RU" sz="3200" dirty="0" smtClean="0">
                <a:solidFill>
                  <a:srgbClr val="0D0D0D"/>
                </a:solidFill>
              </a:rPr>
              <a:t>работник</a:t>
            </a:r>
            <a:br>
              <a:rPr lang="ru-RU" sz="3200" dirty="0" smtClean="0">
                <a:solidFill>
                  <a:srgbClr val="0D0D0D"/>
                </a:solidFill>
              </a:rPr>
            </a:br>
            <a:r>
              <a:rPr lang="ru-RU" sz="3200" dirty="0" smtClean="0">
                <a:solidFill>
                  <a:srgbClr val="0D0D0D"/>
                </a:solidFill>
              </a:rPr>
              <a:t>готовит кушать</a:t>
            </a:r>
            <a:endParaRPr lang="ru-RU" dirty="0"/>
          </a:p>
        </p:txBody>
      </p:sp>
      <p:pic>
        <p:nvPicPr>
          <p:cNvPr id="5" name="Изображение 4" descr="1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1641" y="1927274"/>
            <a:ext cx="6196728" cy="403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991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79463" y="457200"/>
            <a:ext cx="7583488" cy="1143000"/>
          </a:xfrm>
        </p:spPr>
        <p:txBody>
          <a:bodyPr/>
          <a:lstStyle/>
          <a:p>
            <a:r>
              <a:rPr lang="ru-RU" sz="3200" dirty="0">
                <a:solidFill>
                  <a:srgbClr val="0D0D0D"/>
                </a:solidFill>
              </a:rPr>
              <a:t>Социальный работник</a:t>
            </a:r>
            <a:br>
              <a:rPr lang="ru-RU" sz="3200" dirty="0">
                <a:solidFill>
                  <a:srgbClr val="0D0D0D"/>
                </a:solidFill>
              </a:rPr>
            </a:br>
            <a:r>
              <a:rPr lang="ru-RU" sz="3200" dirty="0" smtClean="0">
                <a:solidFill>
                  <a:srgbClr val="0D0D0D"/>
                </a:solidFill>
              </a:rPr>
              <a:t>кормит</a:t>
            </a:r>
            <a:endParaRPr lang="ru-RU" sz="3200" dirty="0"/>
          </a:p>
        </p:txBody>
      </p:sp>
      <p:pic>
        <p:nvPicPr>
          <p:cNvPr id="4" name="Изображение 3" descr="111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6941" y="1835939"/>
            <a:ext cx="7246009" cy="428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557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79463" y="395637"/>
            <a:ext cx="7583488" cy="1143000"/>
          </a:xfrm>
        </p:spPr>
        <p:txBody>
          <a:bodyPr/>
          <a:lstStyle/>
          <a:p>
            <a:r>
              <a:rPr lang="ru-RU" sz="3200" dirty="0" smtClean="0">
                <a:solidFill>
                  <a:srgbClr val="0D0D0D"/>
                </a:solidFill>
              </a:rPr>
              <a:t>Социальный работник </a:t>
            </a:r>
            <a:br>
              <a:rPr lang="ru-RU" sz="3200" dirty="0" smtClean="0">
                <a:solidFill>
                  <a:srgbClr val="0D0D0D"/>
                </a:solidFill>
              </a:rPr>
            </a:br>
            <a:r>
              <a:rPr lang="ru-RU" sz="3200" dirty="0" smtClean="0">
                <a:solidFill>
                  <a:srgbClr val="0D0D0D"/>
                </a:solidFill>
              </a:rPr>
              <a:t>прибирает квартиру</a:t>
            </a:r>
            <a:endParaRPr lang="ru-RU" sz="3200" dirty="0">
              <a:solidFill>
                <a:srgbClr val="0D0D0D"/>
              </a:solidFill>
            </a:endParaRPr>
          </a:p>
        </p:txBody>
      </p:sp>
      <p:pic>
        <p:nvPicPr>
          <p:cNvPr id="4" name="Изображение 3" descr="1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0282" y="1943036"/>
            <a:ext cx="6870819" cy="431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852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79463" y="349738"/>
            <a:ext cx="7583488" cy="1143000"/>
          </a:xfrm>
        </p:spPr>
        <p:txBody>
          <a:bodyPr/>
          <a:lstStyle/>
          <a:p>
            <a:r>
              <a:rPr lang="ru-RU" sz="3200" dirty="0" smtClean="0">
                <a:solidFill>
                  <a:srgbClr val="0D0D0D"/>
                </a:solidFill>
              </a:rPr>
              <a:t>Социальный работник ведет беседы на различные темы</a:t>
            </a:r>
            <a:endParaRPr lang="ru-RU" sz="3200" dirty="0">
              <a:solidFill>
                <a:srgbClr val="0D0D0D"/>
              </a:solidFill>
            </a:endParaRPr>
          </a:p>
        </p:txBody>
      </p:sp>
      <p:pic>
        <p:nvPicPr>
          <p:cNvPr id="4" name="Изображение 3" descr="1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5848" y="1973634"/>
            <a:ext cx="6380335" cy="467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901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9463" y="661147"/>
            <a:ext cx="7583488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Создание подарков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" r="-8477" b="26575"/>
          <a:stretch/>
        </p:blipFill>
        <p:spPr>
          <a:xfrm>
            <a:off x="400312" y="1978235"/>
            <a:ext cx="2160008" cy="2481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-9076" t="11700" r="-21007" b="28274"/>
          <a:stretch/>
        </p:blipFill>
        <p:spPr>
          <a:xfrm>
            <a:off x="6119446" y="1978235"/>
            <a:ext cx="3024554" cy="2481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/>
          <a:srcRect r="-8554" b="25135"/>
          <a:stretch/>
        </p:blipFill>
        <p:spPr>
          <a:xfrm>
            <a:off x="3451329" y="3000798"/>
            <a:ext cx="2379437" cy="291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5551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79463" y="426236"/>
            <a:ext cx="7583488" cy="1143000"/>
          </a:xfrm>
        </p:spPr>
        <p:txBody>
          <a:bodyPr/>
          <a:lstStyle/>
          <a:p>
            <a:r>
              <a:rPr lang="ru-RU" dirty="0" smtClean="0">
                <a:solidFill>
                  <a:srgbClr val="0D0D0D"/>
                </a:solidFill>
              </a:rPr>
              <a:t/>
            </a:r>
            <a:br>
              <a:rPr lang="ru-RU" dirty="0" smtClean="0">
                <a:solidFill>
                  <a:srgbClr val="0D0D0D"/>
                </a:solidFill>
              </a:rPr>
            </a:br>
            <a:r>
              <a:rPr lang="ru-RU" dirty="0" smtClean="0">
                <a:solidFill>
                  <a:srgbClr val="0D0D0D"/>
                </a:solidFill>
              </a:rPr>
              <a:t/>
            </a:r>
            <a:br>
              <a:rPr lang="ru-RU" dirty="0" smtClean="0">
                <a:solidFill>
                  <a:srgbClr val="0D0D0D"/>
                </a:solidFill>
              </a:rPr>
            </a:br>
            <a:r>
              <a:rPr lang="ru-RU" dirty="0" smtClean="0">
                <a:solidFill>
                  <a:srgbClr val="0D0D0D"/>
                </a:solidFill>
              </a:rPr>
              <a:t>Итоговый этап</a:t>
            </a:r>
            <a:r>
              <a:rPr lang="ru-RU" dirty="0" smtClean="0">
                <a:solidFill>
                  <a:srgbClr val="0D0D0D"/>
                </a:solidFill>
              </a:rPr>
              <a:t/>
            </a:r>
            <a:br>
              <a:rPr lang="ru-RU" dirty="0" smtClean="0">
                <a:solidFill>
                  <a:srgbClr val="0D0D0D"/>
                </a:solidFill>
              </a:rPr>
            </a:br>
            <a:r>
              <a:rPr lang="ru-RU" dirty="0" smtClean="0">
                <a:solidFill>
                  <a:srgbClr val="0D0D0D"/>
                </a:solidFill>
              </a:rPr>
              <a:t>«</a:t>
            </a:r>
            <a:r>
              <a:rPr lang="ru-RU" dirty="0" smtClean="0">
                <a:solidFill>
                  <a:srgbClr val="0D0D0D"/>
                </a:solidFill>
              </a:rPr>
              <a:t>Коробка </a:t>
            </a:r>
            <a:r>
              <a:rPr lang="ru-RU" dirty="0" smtClean="0">
                <a:solidFill>
                  <a:srgbClr val="0D0D0D"/>
                </a:solidFill>
              </a:rPr>
              <a:t>тепла </a:t>
            </a:r>
            <a:r>
              <a:rPr lang="ru-RU" dirty="0" smtClean="0">
                <a:solidFill>
                  <a:srgbClr val="0D0D0D"/>
                </a:solidFill>
              </a:rPr>
              <a:t/>
            </a:r>
            <a:br>
              <a:rPr lang="ru-RU" dirty="0" smtClean="0">
                <a:solidFill>
                  <a:srgbClr val="0D0D0D"/>
                </a:solidFill>
              </a:rPr>
            </a:br>
            <a:r>
              <a:rPr lang="ru-RU" dirty="0" smtClean="0">
                <a:solidFill>
                  <a:srgbClr val="0D0D0D"/>
                </a:solidFill>
              </a:rPr>
              <a:t>и доброты»</a:t>
            </a:r>
            <a:endParaRPr lang="ru-RU" dirty="0">
              <a:solidFill>
                <a:srgbClr val="0D0D0D"/>
              </a:solidFill>
            </a:endParaRPr>
          </a:p>
        </p:txBody>
      </p:sp>
      <p:pic>
        <p:nvPicPr>
          <p:cNvPr id="4" name="Содержимое 3" descr="IMG_4518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932" t="33508" r="2763" b="23193"/>
          <a:stretch/>
        </p:blipFill>
        <p:spPr>
          <a:xfrm>
            <a:off x="337625" y="3044923"/>
            <a:ext cx="5134707" cy="2720283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r="2005" b="30173"/>
          <a:stretch/>
        </p:blipFill>
        <p:spPr>
          <a:xfrm>
            <a:off x="5970858" y="3044923"/>
            <a:ext cx="2526027" cy="272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571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57" y="866984"/>
            <a:ext cx="84870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Поздравление с  8 Марта!</a:t>
            </a:r>
          </a:p>
          <a:p>
            <a:endParaRPr lang="ru-RU" dirty="0"/>
          </a:p>
        </p:txBody>
      </p:sp>
      <p:pic>
        <p:nvPicPr>
          <p:cNvPr id="6" name="Изображение 3" descr="f4054a9b-4ae6-4efd-b3d9-e7f43316464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201" y="2182576"/>
            <a:ext cx="7926362" cy="407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016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IMG_4523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15" t="13818"/>
          <a:stretch/>
        </p:blipFill>
        <p:spPr>
          <a:xfrm rot="5400000">
            <a:off x="2860720" y="2839154"/>
            <a:ext cx="3151165" cy="2452838"/>
          </a:xfrm>
          <a:prstGeom prst="rect">
            <a:avLst/>
          </a:prstGeom>
        </p:spPr>
      </p:pic>
      <p:pic>
        <p:nvPicPr>
          <p:cNvPr id="5" name="Изображение 4" descr="IMG_452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7185" y="1218916"/>
            <a:ext cx="3151163" cy="2542150"/>
          </a:xfrm>
          <a:prstGeom prst="rect">
            <a:avLst/>
          </a:prstGeom>
        </p:spPr>
      </p:pic>
      <p:pic>
        <p:nvPicPr>
          <p:cNvPr id="6" name="Изображение 3" descr="IMG_452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795885" y="1308302"/>
            <a:ext cx="3151165" cy="236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648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IMG_452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010486" y="3425062"/>
            <a:ext cx="3038619" cy="2065407"/>
          </a:xfrm>
          <a:prstGeom prst="rect">
            <a:avLst/>
          </a:prstGeom>
        </p:spPr>
      </p:pic>
      <p:pic>
        <p:nvPicPr>
          <p:cNvPr id="5" name="Изображение 4" descr="IMG_458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09488" y="1575581"/>
            <a:ext cx="3038620" cy="2278965"/>
          </a:xfrm>
          <a:prstGeom prst="rect">
            <a:avLst/>
          </a:prstGeom>
        </p:spPr>
      </p:pic>
      <p:pic>
        <p:nvPicPr>
          <p:cNvPr id="6" name="Изображение 4" descr="IMG_453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955905" y="1343507"/>
            <a:ext cx="2996444" cy="22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046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Цель проекта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effectLst/>
              </a:rPr>
              <a:t>формирование позитивного отношения дошкольников к старшему поколению как к уважаемым членам общества  через разъяснение дошкольникам значения мудрости и доброты пожилого человека</a:t>
            </a:r>
            <a:r>
              <a:rPr lang="ru-RU" smtClean="0">
                <a:effectLst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4087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IMG_453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656303" y="2717641"/>
            <a:ext cx="2880695" cy="2160521"/>
          </a:xfrm>
          <a:prstGeom prst="rect">
            <a:avLst/>
          </a:prstGeom>
        </p:spPr>
      </p:pic>
      <p:pic>
        <p:nvPicPr>
          <p:cNvPr id="5" name="Изображение 4" descr="IMG_458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30806" y="950814"/>
            <a:ext cx="2779963" cy="2084972"/>
          </a:xfrm>
          <a:prstGeom prst="rect">
            <a:avLst/>
          </a:prstGeom>
        </p:spPr>
      </p:pic>
      <p:pic>
        <p:nvPicPr>
          <p:cNvPr id="6" name="Изображение 4" descr="IMG_457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605472" y="962548"/>
            <a:ext cx="2873829" cy="215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217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IMG_457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950431" y="2440476"/>
            <a:ext cx="3038620" cy="2202130"/>
          </a:xfrm>
          <a:prstGeom prst="rect">
            <a:avLst/>
          </a:prstGeom>
        </p:spPr>
      </p:pic>
      <p:pic>
        <p:nvPicPr>
          <p:cNvPr id="5" name="Изображение 4" descr="IMG_457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215916" y="843183"/>
            <a:ext cx="3144130" cy="2358097"/>
          </a:xfrm>
          <a:prstGeom prst="rect">
            <a:avLst/>
          </a:prstGeom>
        </p:spPr>
      </p:pic>
      <p:pic>
        <p:nvPicPr>
          <p:cNvPr id="6" name="Изображение 3" descr="IMG_4531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33" t="25741" b="1"/>
          <a:stretch/>
        </p:blipFill>
        <p:spPr>
          <a:xfrm rot="5400000">
            <a:off x="5710693" y="1093556"/>
            <a:ext cx="3439937" cy="2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6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38213" y="1835897"/>
            <a:ext cx="7583488" cy="1143000"/>
          </a:xfrm>
        </p:spPr>
        <p:txBody>
          <a:bodyPr/>
          <a:lstStyle/>
          <a:p>
            <a:r>
              <a:rPr lang="ru-RU" dirty="0" smtClean="0">
                <a:solidFill>
                  <a:srgbClr val="0D0D0D"/>
                </a:solidFill>
              </a:rPr>
              <a:t>За проявленную заботу </a:t>
            </a:r>
            <a:br>
              <a:rPr lang="ru-RU" dirty="0" smtClean="0">
                <a:solidFill>
                  <a:srgbClr val="0D0D0D"/>
                </a:solidFill>
              </a:rPr>
            </a:br>
            <a:r>
              <a:rPr lang="ru-RU" dirty="0" smtClean="0">
                <a:solidFill>
                  <a:srgbClr val="0D0D0D"/>
                </a:solidFill>
              </a:rPr>
              <a:t>к пожилым людям, они говорят Вам: «СПАСИБО»!</a:t>
            </a:r>
            <a:endParaRPr lang="ru-RU" dirty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418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374" y="509682"/>
            <a:ext cx="87153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Каждый должен помнить, </a:t>
            </a:r>
          </a:p>
          <a:p>
            <a:r>
              <a:rPr lang="ru-RU" sz="2400" dirty="0" smtClean="0"/>
              <a:t>что с наступлением старости </a:t>
            </a:r>
          </a:p>
          <a:p>
            <a:r>
              <a:rPr lang="ru-RU" sz="2400" dirty="0" smtClean="0"/>
              <a:t>наши близкие хотят получать </a:t>
            </a:r>
          </a:p>
          <a:p>
            <a:r>
              <a:rPr lang="ru-RU" sz="2400" dirty="0" smtClean="0"/>
              <a:t>больше тепла и заботы! </a:t>
            </a:r>
          </a:p>
          <a:p>
            <a:r>
              <a:rPr lang="ru-RU" sz="2400" dirty="0" smtClean="0"/>
              <a:t>Не забывайте звонить и навещать их!</a:t>
            </a:r>
          </a:p>
          <a:p>
            <a:r>
              <a:rPr lang="ru-RU" sz="2400" dirty="0" smtClean="0"/>
              <a:t>Помните, что они ждут именно ВАС!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64919" y="817668"/>
            <a:ext cx="2644728" cy="21772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3811" y="3286126"/>
            <a:ext cx="2249652" cy="276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200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Задачи проекта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5675" y="953590"/>
            <a:ext cx="7232650" cy="4937624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effectLst/>
              </a:rPr>
              <a:t> С</a:t>
            </a:r>
            <a:r>
              <a:rPr lang="ru-RU" dirty="0" smtClean="0">
                <a:solidFill>
                  <a:schemeClr val="tx1"/>
                </a:solidFill>
                <a:effectLst/>
              </a:rPr>
              <a:t>формировать </a:t>
            </a:r>
            <a:r>
              <a:rPr lang="ru-RU" dirty="0">
                <a:solidFill>
                  <a:schemeClr val="tx1"/>
                </a:solidFill>
                <a:effectLst/>
              </a:rPr>
              <a:t>у детей основы уважительного отношения к старости, ценностного отношения к опыту предыдущих поколений, заботливого отношения к пожилым </a:t>
            </a:r>
            <a:r>
              <a:rPr lang="ru-RU" dirty="0" smtClean="0">
                <a:solidFill>
                  <a:schemeClr val="tx1"/>
                </a:solidFill>
                <a:effectLst/>
              </a:rPr>
              <a:t>людям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effectLst/>
              </a:rPr>
              <a:t>В</a:t>
            </a:r>
            <a:r>
              <a:rPr lang="ru-RU" dirty="0" smtClean="0">
                <a:solidFill>
                  <a:schemeClr val="tx1"/>
                </a:solidFill>
                <a:effectLst/>
              </a:rPr>
              <a:t>оспитывать </a:t>
            </a:r>
            <a:r>
              <a:rPr lang="ru-RU" dirty="0">
                <a:solidFill>
                  <a:schemeClr val="tx1"/>
                </a:solidFill>
                <a:effectLst/>
              </a:rPr>
              <a:t>желание детей проявлять заботу о людях пожилого </a:t>
            </a:r>
            <a:r>
              <a:rPr lang="ru-RU" dirty="0" smtClean="0">
                <a:solidFill>
                  <a:schemeClr val="tx1"/>
                </a:solidFill>
                <a:effectLst/>
              </a:rPr>
              <a:t>возраста;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С</a:t>
            </a:r>
            <a:r>
              <a:rPr lang="ru-RU" dirty="0" smtClean="0">
                <a:solidFill>
                  <a:schemeClr val="tx1"/>
                </a:solidFill>
              </a:rPr>
              <a:t>оздать поделки для пожилых людей своими руками и передать их через социального работника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9106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Этапы проекта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Подготовительный (Беседы</a:t>
            </a:r>
            <a:r>
              <a:rPr lang="ru-RU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dirty="0">
                <a:solidFill>
                  <a:schemeClr val="tx1"/>
                </a:solidFill>
                <a:effectLst/>
              </a:rPr>
              <a:t>«Старость надо уважать», «Их труд достоин уважения», ч</a:t>
            </a:r>
            <a:r>
              <a:rPr lang="ru-RU" dirty="0" smtClean="0">
                <a:solidFill>
                  <a:schemeClr val="tx1"/>
                </a:solidFill>
                <a:effectLst/>
              </a:rPr>
              <a:t>тение</a:t>
            </a:r>
            <a:r>
              <a:rPr lang="ru-RU" dirty="0">
                <a:solidFill>
                  <a:schemeClr val="tx1"/>
                </a:solidFill>
                <a:effectLst/>
              </a:rPr>
              <a:t>  художественных произведений детям о пожилых людях: русские народные сказки: «Смоляной бычок», «У страха глаза велики»; произведения русских писателей и поэтов: «Бабушкины руки» Л. </a:t>
            </a:r>
            <a:r>
              <a:rPr lang="ru-RU" dirty="0" err="1">
                <a:solidFill>
                  <a:schemeClr val="tx1"/>
                </a:solidFill>
                <a:effectLst/>
              </a:rPr>
              <a:t>Квитко</a:t>
            </a:r>
            <a:r>
              <a:rPr lang="ru-RU" dirty="0">
                <a:solidFill>
                  <a:schemeClr val="tx1"/>
                </a:solidFill>
                <a:effectLst/>
              </a:rPr>
              <a:t>, «Волшебное слово». «Просто старушка»  В. Осеева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1957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>
                <a:solidFill>
                  <a:schemeClr val="tx1"/>
                </a:solidFill>
              </a:rPr>
              <a:t/>
            </a:r>
            <a:br>
              <a:rPr lang="ru-RU" b="0" dirty="0" smtClean="0">
                <a:solidFill>
                  <a:schemeClr val="tx1"/>
                </a:solidFill>
              </a:rPr>
            </a:br>
            <a:r>
              <a:rPr lang="ru-RU" b="0" dirty="0" smtClean="0">
                <a:solidFill>
                  <a:schemeClr val="tx1"/>
                </a:solidFill>
              </a:rPr>
              <a:t>Реализация проекта </a:t>
            </a:r>
            <a:br>
              <a:rPr lang="ru-RU" b="0" dirty="0" smtClean="0">
                <a:solidFill>
                  <a:schemeClr val="tx1"/>
                </a:solidFill>
              </a:rPr>
            </a:br>
            <a:r>
              <a:rPr lang="ru-RU" b="0" dirty="0" smtClean="0">
                <a:solidFill>
                  <a:schemeClr val="tx1"/>
                </a:solidFill>
              </a:rPr>
              <a:t>Основной этап</a:t>
            </a:r>
            <a:r>
              <a:rPr lang="ru-RU" b="0" dirty="0" smtClean="0">
                <a:solidFill>
                  <a:schemeClr val="tx1"/>
                </a:solidFill>
              </a:rPr>
              <a:t> </a:t>
            </a:r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5675" y="1941342"/>
            <a:ext cx="7232650" cy="429101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Знакомство с профессией социальный работник (мама Кирилла)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Создание поделок для пожилых людей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Передача «Коробки тепла и добра»  и поздравлений с праздником 8 марта бабушкам.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0037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D0D0D"/>
                </a:solidFill>
              </a:rPr>
              <a:t>Социальный работник</a:t>
            </a:r>
            <a:endParaRPr lang="ru-RU" dirty="0">
              <a:solidFill>
                <a:srgbClr val="0D0D0D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0D0D0D"/>
                </a:solidFill>
              </a:rPr>
              <a:t>это человек, на профессиональной основе оказывающий помощь отдельным категориям граждан, которые не могут в полной мере позаботиться о себе самостоятельно</a:t>
            </a:r>
          </a:p>
        </p:txBody>
      </p:sp>
    </p:spTree>
    <p:extLst>
      <p:ext uri="{BB962C8B-B14F-4D97-AF65-F5344CB8AC3E}">
        <p14:creationId xmlns:p14="http://schemas.microsoft.com/office/powerpoint/2010/main" xmlns="" val="397135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300547" y="885221"/>
            <a:ext cx="6365035" cy="690627"/>
          </a:xfrm>
        </p:spPr>
        <p:txBody>
          <a:bodyPr/>
          <a:lstStyle/>
          <a:p>
            <a:r>
              <a:rPr lang="ru-RU" dirty="0" smtClean="0">
                <a:solidFill>
                  <a:srgbClr val="0D0D0D"/>
                </a:solidFill>
              </a:rPr>
              <a:t>Воробьева</a:t>
            </a:r>
            <a:br>
              <a:rPr lang="ru-RU" dirty="0" smtClean="0">
                <a:solidFill>
                  <a:srgbClr val="0D0D0D"/>
                </a:solidFill>
              </a:rPr>
            </a:br>
            <a:r>
              <a:rPr lang="ru-RU" dirty="0" smtClean="0">
                <a:solidFill>
                  <a:srgbClr val="0D0D0D"/>
                </a:solidFill>
              </a:rPr>
              <a:t>Людмила </a:t>
            </a:r>
            <a:br>
              <a:rPr lang="ru-RU" dirty="0" smtClean="0">
                <a:solidFill>
                  <a:srgbClr val="0D0D0D"/>
                </a:solidFill>
              </a:rPr>
            </a:br>
            <a:r>
              <a:rPr lang="ru-RU" dirty="0" smtClean="0">
                <a:solidFill>
                  <a:srgbClr val="0D0D0D"/>
                </a:solidFill>
              </a:rPr>
              <a:t>Андреевна</a:t>
            </a:r>
            <a:endParaRPr lang="ru-RU" dirty="0">
              <a:solidFill>
                <a:srgbClr val="0D0D0D"/>
              </a:solidFill>
            </a:endParaRPr>
          </a:p>
        </p:txBody>
      </p:sp>
      <p:pic>
        <p:nvPicPr>
          <p:cNvPr id="4" name="Содержимое 3" descr="55e3f6d7-75d6-4270-b461-066e6f41369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0916" r="-40916"/>
          <a:stretch>
            <a:fillRect/>
          </a:stretch>
        </p:blipFill>
        <p:spPr>
          <a:xfrm>
            <a:off x="642624" y="2325524"/>
            <a:ext cx="7604380" cy="4161463"/>
          </a:xfrm>
        </p:spPr>
      </p:pic>
    </p:spTree>
    <p:extLst>
      <p:ext uri="{BB962C8B-B14F-4D97-AF65-F5344CB8AC3E}">
        <p14:creationId xmlns:p14="http://schemas.microsoft.com/office/powerpoint/2010/main" xmlns="" val="260275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4837" y="661147"/>
            <a:ext cx="7583488" cy="1143000"/>
          </a:xfrm>
        </p:spPr>
        <p:txBody>
          <a:bodyPr/>
          <a:lstStyle/>
          <a:p>
            <a:r>
              <a:rPr lang="ru-RU" dirty="0" smtClean="0">
                <a:solidFill>
                  <a:srgbClr val="0D0D0D"/>
                </a:solidFill>
              </a:rPr>
              <a:t>Моя мама лучший работник</a:t>
            </a:r>
            <a:endParaRPr lang="ru-RU" dirty="0">
              <a:solidFill>
                <a:srgbClr val="0D0D0D"/>
              </a:solidFill>
            </a:endParaRPr>
          </a:p>
        </p:txBody>
      </p:sp>
      <p:pic>
        <p:nvPicPr>
          <p:cNvPr id="4" name="Содержимое 3" descr="df4c1fb9-0dfb-4907-9b85-48ae2027c34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2369" r="-62369"/>
          <a:stretch>
            <a:fillRect/>
          </a:stretch>
        </p:blipFill>
        <p:spPr>
          <a:xfrm>
            <a:off x="1426942" y="2559841"/>
            <a:ext cx="6629938" cy="3180428"/>
          </a:xfrm>
        </p:spPr>
      </p:pic>
    </p:spTree>
    <p:extLst>
      <p:ext uri="{BB962C8B-B14F-4D97-AF65-F5344CB8AC3E}">
        <p14:creationId xmlns:p14="http://schemas.microsoft.com/office/powerpoint/2010/main" xmlns="" val="213810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79463" y="661147"/>
            <a:ext cx="7583488" cy="1143000"/>
          </a:xfrm>
        </p:spPr>
        <p:txBody>
          <a:bodyPr/>
          <a:lstStyle/>
          <a:p>
            <a:r>
              <a:rPr lang="ru-RU" sz="3200" dirty="0" smtClean="0">
                <a:solidFill>
                  <a:srgbClr val="0D0D0D"/>
                </a:solidFill>
              </a:rPr>
              <a:t>Социальный работник покупает и доставляет продукты питания на дом пенсионерам</a:t>
            </a:r>
            <a:endParaRPr lang="ru-RU" sz="3200" dirty="0">
              <a:solidFill>
                <a:srgbClr val="0D0D0D"/>
              </a:solidFill>
            </a:endParaRPr>
          </a:p>
        </p:txBody>
      </p:sp>
      <p:pic>
        <p:nvPicPr>
          <p:cNvPr id="8" name="Изображение 7" descr="IMG_5163-mi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8745" y="2585616"/>
            <a:ext cx="6808751" cy="378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214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то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Лето.thmx</Template>
  <TotalTime>230</TotalTime>
  <Words>186</Words>
  <Application>Microsoft Office PowerPoint</Application>
  <PresentationFormat>Экран (4:3)</PresentationFormat>
  <Paragraphs>36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Лето</vt:lpstr>
      <vt:lpstr>Социальный проект  «Подарок пожилому человеку»</vt:lpstr>
      <vt:lpstr>Цель проекта</vt:lpstr>
      <vt:lpstr>Задачи проекта </vt:lpstr>
      <vt:lpstr>Этапы проекта </vt:lpstr>
      <vt:lpstr> Реализация проекта  Основной этап </vt:lpstr>
      <vt:lpstr>Социальный работник</vt:lpstr>
      <vt:lpstr>Воробьева Людмила  Андреевна</vt:lpstr>
      <vt:lpstr>Моя мама лучший работник</vt:lpstr>
      <vt:lpstr>Социальный работник покупает и доставляет продукты питания на дом пенсионерам</vt:lpstr>
      <vt:lpstr>Социальный работник заботится о состоянии здоровья </vt:lpstr>
      <vt:lpstr>Социальный работник готовит кушать</vt:lpstr>
      <vt:lpstr>Социальный работник кормит</vt:lpstr>
      <vt:lpstr>Социальный работник  прибирает квартиру</vt:lpstr>
      <vt:lpstr>Социальный работник ведет беседы на различные темы</vt:lpstr>
      <vt:lpstr>Создание подарков</vt:lpstr>
      <vt:lpstr>  Итоговый этап «Коробка тепла  и доброты»</vt:lpstr>
      <vt:lpstr>Слайд 17</vt:lpstr>
      <vt:lpstr>Слайд 18</vt:lpstr>
      <vt:lpstr>Слайд 19</vt:lpstr>
      <vt:lpstr>Слайд 20</vt:lpstr>
      <vt:lpstr>Слайд 21</vt:lpstr>
      <vt:lpstr>За проявленную заботу  к пожилым людям, они говорят Вам: «СПАСИБО»!</vt:lpstr>
      <vt:lpstr>Слайд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Коробка добра</dc:title>
  <dc:creator>Людмила</dc:creator>
  <cp:lastModifiedBy>Наталья</cp:lastModifiedBy>
  <cp:revision>23</cp:revision>
  <dcterms:created xsi:type="dcterms:W3CDTF">2021-03-15T17:21:21Z</dcterms:created>
  <dcterms:modified xsi:type="dcterms:W3CDTF">2021-07-01T04:52:19Z</dcterms:modified>
</cp:coreProperties>
</file>