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78" r:id="rId2"/>
    <p:sldId id="280" r:id="rId3"/>
    <p:sldId id="279" r:id="rId4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1483" y="58"/>
      </p:cViewPr>
      <p:guideLst>
        <p:guide orient="horz" pos="215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892" y="1279525"/>
            <a:ext cx="460586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322962"/>
            <a:ext cx="6858000" cy="2187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825625"/>
            <a:ext cx="78867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50945"/>
            <a:ext cx="7382351" cy="81153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610028"/>
            <a:ext cx="5491163" cy="6475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6275" y="1825625"/>
            <a:ext cx="38862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60" y="127000"/>
            <a:ext cx="3123900" cy="16002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000" y="766354"/>
            <a:ext cx="4363031" cy="50944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8870" y="2057400"/>
            <a:ext cx="3123900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nachalnaya-shkola/vospitatelnaya-rabota/2021/10/08/vneklassnoe-meropriyatie-znatoki-pd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vneklassnoe-meropriyatie-po-pdd-znaj-pomni-vypolnyaj-1-4-klassy-6134097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s://nsportal.ru/nachalnaya-shkola/vospitatelnaya-rabota/2021/10/08/vneklassnoe-meropriyatie-znatoki-pdd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7" y="-18317"/>
            <a:ext cx="9158247" cy="687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овое поле 3"/>
          <p:cNvSpPr txBox="1"/>
          <p:nvPr/>
        </p:nvSpPr>
        <p:spPr>
          <a:xfrm>
            <a:off x="-772746" y="320529"/>
            <a:ext cx="8728075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ct val="0"/>
              </a:spcBef>
              <a:spcAft>
                <a:spcPts val="400"/>
              </a:spcAft>
            </a:pPr>
            <a:r>
              <a:rPr lang="ru-RU" altLang="en-US" sz="4000" b="1" i="0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«Бодрое </a:t>
            </a:r>
            <a:r>
              <a:rPr lang="ru-RU" altLang="en-US" sz="4000" b="1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утро с</a:t>
            </a:r>
            <a:r>
              <a:rPr lang="en-US" altLang="zh-CN" sz="4000" b="1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ПДД</a:t>
            </a:r>
            <a:r>
              <a:rPr lang="ru-RU" altLang="en-US" sz="4000" b="1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»</a:t>
            </a:r>
            <a:r>
              <a:rPr lang="ru-RU" altLang="en-US" sz="40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40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ru-RU" altLang="en-US" sz="4000" b="0" i="0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</a:p>
          <a:p>
            <a:pPr marL="0" indent="0" algn="ctr">
              <a:spcBef>
                <a:spcPct val="0"/>
              </a:spcBef>
              <a:spcAft>
                <a:spcPts val="400"/>
              </a:spcAft>
            </a:pPr>
            <a:r>
              <a:rPr lang="ru-RU" altLang="en-US" sz="4000" b="0" i="0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40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для</a:t>
            </a:r>
            <a:r>
              <a:rPr lang="en-US" altLang="zh-CN" sz="40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40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детей</a:t>
            </a:r>
            <a:r>
              <a:rPr lang="en-US" altLang="zh-CN" sz="40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 </a:t>
            </a:r>
            <a:r>
              <a:rPr lang="ru-RU" altLang="en-US" sz="40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и </a:t>
            </a:r>
            <a:r>
              <a:rPr lang="ru-RU" altLang="en-US" sz="4000" b="0" i="0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родителей</a:t>
            </a:r>
            <a:endParaRPr lang="ru-RU" altLang="en-US" sz="4000" b="0" i="0" dirty="0">
              <a:solidFill>
                <a:srgbClr val="333333"/>
              </a:solidFill>
              <a:latin typeface="Times New Roman" panose="02020603050405020304" charset="0"/>
              <a:ea typeface="var(--depot-font-size-text-m-paragraph) var(--depot-font-text)"/>
              <a:cs typeface="Times New Roman" panose="02020603050405020304" charset="0"/>
              <a:hlinkClick r:id="rId3"/>
            </a:endParaRPr>
          </a:p>
        </p:txBody>
      </p:sp>
      <p:pic>
        <p:nvPicPr>
          <p:cNvPr id="6" name="Изображение 5" descr="IMG_20250306_0740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492" y="2312088"/>
            <a:ext cx="5238783" cy="3929087"/>
          </a:xfrm>
          <a:prstGeom prst="rect">
            <a:avLst/>
          </a:prstGeom>
        </p:spPr>
      </p:pic>
      <p:pic>
        <p:nvPicPr>
          <p:cNvPr id="9" name="Изображение 6" descr="IMG_20250306_074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74" y="1941448"/>
            <a:ext cx="3369718" cy="44945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7" y="-18317"/>
            <a:ext cx="9158247" cy="687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овое поле 3"/>
          <p:cNvSpPr txBox="1"/>
          <p:nvPr/>
        </p:nvSpPr>
        <p:spPr>
          <a:xfrm>
            <a:off x="203200" y="135890"/>
            <a:ext cx="8728075" cy="2226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spcAft>
                <a:spcPts val="400"/>
              </a:spcAft>
            </a:pPr>
            <a:r>
              <a:rPr lang="en-US" altLang="zh-CN" sz="1600" b="1" i="0" dirty="0" err="1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Цель</a:t>
            </a:r>
            <a:r>
              <a:rPr lang="ru-RU" altLang="zh-CN" sz="1600" b="1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: </a:t>
            </a:r>
            <a:r>
              <a:rPr lang="en-US" altLang="zh-CN" sz="1600" b="0" i="0" dirty="0" err="1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формирование</a:t>
            </a:r>
            <a:r>
              <a:rPr lang="en-US" altLang="zh-CN" sz="1600" b="0" i="0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устойчивых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навыков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безопасного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поведения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на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улицах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и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дорогах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, </a:t>
            </a:r>
            <a:endParaRPr lang="ru-RU" altLang="zh-CN" sz="1600" b="0" i="0" dirty="0" smtClean="0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</a:pPr>
            <a:r>
              <a:rPr lang="en-US" altLang="zh-CN" sz="1600" b="0" i="0" dirty="0" smtClean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а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также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воспитание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культуры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поведения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на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дорогах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.</a:t>
            </a:r>
            <a:endParaRPr lang="en-US" altLang="zh-CN" sz="1600" b="0" i="0" dirty="0">
              <a:solidFill>
                <a:srgbClr val="333333"/>
              </a:solidFill>
              <a:latin typeface="Times New Roman" panose="02020603050405020304" charset="0"/>
              <a:ea typeface="var(--depot-font-size-text-s-paragraph) var(--depot-font-text)"/>
              <a:cs typeface="Times New Roman" panose="02020603050405020304" charset="0"/>
              <a:hlinkClick r:id="rId3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</a:pPr>
            <a:r>
              <a:rPr lang="ru-RU" altLang="en-US" sz="1600" b="1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З</a:t>
            </a:r>
            <a:r>
              <a:rPr lang="en-US" altLang="zh-CN" sz="1600" b="1" i="0" dirty="0" err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адачи</a:t>
            </a:r>
            <a:r>
              <a:rPr lang="en-US" altLang="zh-CN" sz="1600" b="1" i="0" dirty="0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:</a:t>
            </a:r>
          </a:p>
          <a:p>
            <a:pPr marL="0" indent="0">
              <a:spcBef>
                <a:spcPts val="400"/>
              </a:spcBef>
              <a:spcAft>
                <a:spcPts val="400"/>
              </a:spcAft>
              <a:buFont typeface="Arial" panose="020B0604020202020204"/>
              <a:buChar char="•"/>
            </a:pP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сформировать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у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обучающихся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потребность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в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изучении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правил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дорожного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endParaRPr lang="ru-RU" altLang="zh-CN" sz="1600" b="0" i="0" dirty="0" smtClean="0">
              <a:solidFill>
                <a:srgbClr val="333333"/>
              </a:solidFill>
              <a:latin typeface="Times New Roman" panose="02020603050405020304" charset="0"/>
              <a:ea typeface="var(--depot-font-size-text-m-paragraph) var(--depot-font-text)"/>
              <a:cs typeface="Times New Roman" panose="02020603050405020304" charset="0"/>
            </a:endParaRPr>
          </a:p>
          <a:p>
            <a:pPr marL="0" indent="0">
              <a:spcBef>
                <a:spcPts val="400"/>
              </a:spcBef>
              <a:spcAft>
                <a:spcPts val="400"/>
              </a:spcAft>
            </a:pPr>
            <a:r>
              <a:rPr lang="en-US" altLang="zh-CN" sz="1600" b="0" i="0" dirty="0" err="1" smtClean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движения</a:t>
            </a:r>
            <a:r>
              <a:rPr lang="en-US" altLang="zh-CN" sz="1600" b="0" i="0" dirty="0" smtClean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и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осознанное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к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ним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отношение</a:t>
            </a:r>
            <a:r>
              <a:rPr lang="ru-RU" altLang="en-US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</a:t>
            </a:r>
            <a:endParaRPr lang="en-US" altLang="zh-CN" sz="1600" b="0" i="0" dirty="0">
              <a:solidFill>
                <a:srgbClr val="333333"/>
              </a:solidFill>
              <a:latin typeface="Times New Roman" panose="02020603050405020304" charset="0"/>
              <a:ea typeface="var(--depot-font-size-text-s-paragraph) var(--depot-font-text)"/>
              <a:cs typeface="Times New Roman" panose="02020603050405020304" charset="0"/>
              <a:hlinkClick r:id="rId4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  <a:buFont typeface="Arial" panose="020B0604020202020204"/>
              <a:buChar char="•"/>
            </a:pP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сформировать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устойчивые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навыки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соблюдения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и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выполнения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правил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дорожного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движения</a:t>
            </a:r>
            <a:r>
              <a:rPr lang="ru-RU" altLang="en-US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.</a:t>
            </a:r>
            <a:endParaRPr lang="en-US" altLang="zh-CN" sz="1600" b="0" i="0" dirty="0">
              <a:solidFill>
                <a:srgbClr val="333333"/>
              </a:solidFill>
              <a:latin typeface="Times New Roman" panose="02020603050405020304" charset="0"/>
              <a:ea typeface="var(--depot-font-size-text-s-paragraph) var(--depot-font-text)"/>
              <a:cs typeface="Times New Roman" panose="02020603050405020304" charset="0"/>
              <a:hlinkClick r:id="rId4"/>
            </a:endParaRPr>
          </a:p>
          <a:p>
            <a:pPr marL="0" indent="0">
              <a:spcBef>
                <a:spcPct val="0"/>
              </a:spcBef>
              <a:spcAft>
                <a:spcPts val="400"/>
              </a:spcAft>
              <a:buFont typeface="Arial" panose="020B0604020202020204"/>
              <a:buChar char="•"/>
            </a:pP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повысить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интерес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ru-RU" altLang="en-US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до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школьников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к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пропаганде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безопасности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дорожного</a:t>
            </a:r>
            <a:r>
              <a:rPr lang="en-US" altLang="zh-CN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 </a:t>
            </a:r>
            <a:r>
              <a:rPr lang="en-US" altLang="zh-CN" sz="1600" b="0" i="0" dirty="0" err="1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движени</a:t>
            </a:r>
            <a:r>
              <a:rPr lang="ru-RU" altLang="en-US" sz="1600" b="0" i="0" dirty="0">
                <a:solidFill>
                  <a:srgbClr val="333333"/>
                </a:solidFill>
                <a:latin typeface="Times New Roman" panose="02020603050405020304" charset="0"/>
                <a:ea typeface="var(--depot-font-size-text-m-paragraph) var(--depot-font-text)"/>
                <a:cs typeface="Times New Roman" panose="02020603050405020304" charset="0"/>
              </a:rPr>
              <a:t>я.</a:t>
            </a:r>
            <a:endParaRPr lang="ru-RU" altLang="en-US" sz="1600" b="0" i="0" dirty="0">
              <a:solidFill>
                <a:srgbClr val="333333"/>
              </a:solidFill>
              <a:latin typeface="Times New Roman" panose="02020603050405020304" charset="0"/>
              <a:ea typeface="var(--depot-font-size-text-m-paragraph) var(--depot-font-text)"/>
              <a:cs typeface="Times New Roman" panose="02020603050405020304" charset="0"/>
              <a:hlinkClick r:id="rId4"/>
            </a:endParaRPr>
          </a:p>
        </p:txBody>
      </p:sp>
      <p:pic>
        <p:nvPicPr>
          <p:cNvPr id="5" name="Изображение 4" descr="IMG_20250306_0736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978" y="2521340"/>
            <a:ext cx="5247298" cy="3935792"/>
          </a:xfrm>
          <a:prstGeom prst="rect">
            <a:avLst/>
          </a:prstGeom>
        </p:spPr>
      </p:pic>
      <p:pic>
        <p:nvPicPr>
          <p:cNvPr id="8" name="Изображение 7" descr="IMG_20250306_074242"/>
          <p:cNvPicPr>
            <a:picLocks noChangeAspect="1"/>
          </p:cNvPicPr>
          <p:nvPr/>
        </p:nvPicPr>
        <p:blipFill rotWithShape="1">
          <a:blip r:embed="rId6"/>
          <a:srcRect r="22381"/>
          <a:stretch/>
        </p:blipFill>
        <p:spPr>
          <a:xfrm>
            <a:off x="203200" y="2708769"/>
            <a:ext cx="3683978" cy="356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5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7" y="-18317"/>
            <a:ext cx="9158247" cy="687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Изображение 3" descr="IMG_20250306_0748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5" y="3948430"/>
            <a:ext cx="3559810" cy="2670175"/>
          </a:xfrm>
          <a:prstGeom prst="rect">
            <a:avLst/>
          </a:prstGeom>
        </p:spPr>
      </p:pic>
      <p:pic>
        <p:nvPicPr>
          <p:cNvPr id="5" name="Изображение 4" descr="IMG_20250306_0748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730" y="4203700"/>
            <a:ext cx="3333750" cy="2500630"/>
          </a:xfrm>
          <a:prstGeom prst="rect">
            <a:avLst/>
          </a:prstGeom>
        </p:spPr>
      </p:pic>
      <p:pic>
        <p:nvPicPr>
          <p:cNvPr id="6" name="Изображение 5" descr="IMG_20250306_0754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35" y="255905"/>
            <a:ext cx="3617595" cy="2713355"/>
          </a:xfrm>
          <a:prstGeom prst="rect">
            <a:avLst/>
          </a:prstGeom>
        </p:spPr>
      </p:pic>
      <p:pic>
        <p:nvPicPr>
          <p:cNvPr id="7" name="Изображение 6" descr="IMG_20250306_0748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442" y="3177540"/>
            <a:ext cx="2449830" cy="3267075"/>
          </a:xfrm>
          <a:prstGeom prst="rect">
            <a:avLst/>
          </a:prstGeom>
        </p:spPr>
      </p:pic>
      <p:pic>
        <p:nvPicPr>
          <p:cNvPr id="8" name="Изображение 7" descr="IMG_20250306_0748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2450" y="0"/>
            <a:ext cx="2241550" cy="2989580"/>
          </a:xfrm>
          <a:prstGeom prst="rect">
            <a:avLst/>
          </a:prstGeom>
        </p:spPr>
      </p:pic>
      <p:pic>
        <p:nvPicPr>
          <p:cNvPr id="9" name="Изображение 8" descr="IMG_20250306_0755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8375" y="255905"/>
            <a:ext cx="1915795" cy="2554605"/>
          </a:xfrm>
          <a:prstGeom prst="rect">
            <a:avLst/>
          </a:prstGeom>
        </p:spPr>
      </p:pic>
      <p:pic>
        <p:nvPicPr>
          <p:cNvPr id="10" name="Изображение 9" descr="IMG_20250306_0756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7085" y="153035"/>
            <a:ext cx="1601470" cy="2136140"/>
          </a:xfrm>
          <a:prstGeom prst="rect">
            <a:avLst/>
          </a:prstGeom>
        </p:spPr>
      </p:pic>
      <p:pic>
        <p:nvPicPr>
          <p:cNvPr id="11" name="Изображение 10" descr="IMG_20250306_07564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770" y="2565400"/>
            <a:ext cx="1228090" cy="1638300"/>
          </a:xfrm>
          <a:prstGeom prst="rect">
            <a:avLst/>
          </a:prstGeom>
        </p:spPr>
      </p:pic>
      <p:pic>
        <p:nvPicPr>
          <p:cNvPr id="12" name="Изображение 11" descr="IMG_20250306_0758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6415" y="2496820"/>
            <a:ext cx="2275205" cy="17068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68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微软雅黑</vt:lpstr>
      <vt:lpstr>Arial</vt:lpstr>
      <vt:lpstr>Calibri</vt:lpstr>
      <vt:lpstr>Calibri Light</vt:lpstr>
      <vt:lpstr>Times New Roman</vt:lpstr>
      <vt:lpstr>var(--depot-font-size-text-m-paragraph) var(--depot-font-text)</vt:lpstr>
      <vt:lpstr>var(--depot-font-size-text-s-paragraph) var(--depot-font-text)</vt:lpstr>
      <vt:lpstr>YS Text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8</cp:revision>
  <dcterms:created xsi:type="dcterms:W3CDTF">2025-03-05T03:23:00Z</dcterms:created>
  <dcterms:modified xsi:type="dcterms:W3CDTF">2026-08-10T09:21:28Z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1049-12.2.0.20326</vt:lpwstr>
  </property>
  <property fmtid="{D5CDD505-2E9C-101B-9397-08002B2CF9AE}" pid="3" name="ICV">
    <vt:lpwstr>2B32DF34D5CE47A8BE172D656C50CFB9_12</vt:lpwstr>
  </property>
</Properties>
</file>