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ms-powerpoint.slideshow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1" r:id="rId9"/>
    <p:sldId id="264" r:id="rId10"/>
    <p:sldId id="265" r:id="rId11"/>
    <p:sldId id="266" r:id="rId12"/>
    <p:sldId id="267" r:id="rId13"/>
  </p:sldIdLst>
  <p:sldSz cx="9144000" cy="6858000" type="screen4x3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76" d="100"/>
          <a:sy n="76" d="100"/>
        </p:scale>
        <p:origin x="1714" y="67"/>
      </p:cViewPr>
      <p:guideLst>
        <p:guide orient="horz" pos="2159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9892" y="1279525"/>
            <a:ext cx="460586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6925" cy="3454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3983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6925" cy="3454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4488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6925" cy="3454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6073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6925" cy="3454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51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6925" cy="3454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0007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6925" cy="3454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270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6925" cy="3454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09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6925" cy="3454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620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6925" cy="3454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3887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6925" cy="3454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7670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6925" cy="3454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6683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6925" cy="3454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123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322962"/>
            <a:ext cx="6858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628650" y="551543"/>
            <a:ext cx="7886700" cy="5558971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775" y="258445"/>
            <a:ext cx="78867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75" y="1825625"/>
            <a:ext cx="78867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 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3750945"/>
            <a:ext cx="7382351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610028"/>
            <a:ext cx="5491163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775" y="258445"/>
            <a:ext cx="78867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5775" y="1825625"/>
            <a:ext cx="38862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6275" y="1825625"/>
            <a:ext cx="38862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744961"/>
            <a:ext cx="3868340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615609"/>
            <a:ext cx="3868340" cy="35740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744961"/>
            <a:ext cx="3887391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615609"/>
            <a:ext cx="3887391" cy="3574054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66219"/>
            <a:ext cx="78867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060" y="127000"/>
            <a:ext cx="31239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8000" y="766354"/>
            <a:ext cx="4363031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8870" y="2057400"/>
            <a:ext cx="31239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8363" y="365125"/>
            <a:ext cx="1146987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6659969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6"/>
          <p:cNvPicPr/>
          <p:nvPr/>
        </p:nvPicPr>
        <p:blipFill>
          <a:blip r:embed="rId3"/>
          <a:srcRect t="12040"/>
          <a:stretch>
            <a:fillRect/>
          </a:stretch>
        </p:blipFill>
        <p:spPr>
          <a:xfrm>
            <a:off x="-74930" y="0"/>
            <a:ext cx="9277350" cy="6858000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-74930" y="1122045"/>
            <a:ext cx="4801235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sz="4800" b="1" spc="-1" dirty="0">
                <a:solidFill>
                  <a:srgbClr val="FF0000"/>
                </a:solidFill>
                <a:latin typeface="Arial" panose="020B0604020202020204"/>
                <a:sym typeface="+mn-ea"/>
              </a:rPr>
              <a:t>ПРОФЕССИЯ</a:t>
            </a:r>
            <a:br>
              <a:rPr lang="ru-RU" sz="4800" b="1" spc="-1" dirty="0">
                <a:solidFill>
                  <a:srgbClr val="FF0000"/>
                </a:solidFill>
                <a:latin typeface="Arial" panose="020B0604020202020204"/>
                <a:sym typeface="+mn-ea"/>
              </a:rPr>
            </a:br>
            <a:r>
              <a:rPr lang="ru-RU" sz="4800" b="1" spc="-1" dirty="0">
                <a:solidFill>
                  <a:srgbClr val="FF0000"/>
                </a:solidFill>
                <a:latin typeface="Arial" panose="020B0604020202020204"/>
                <a:sym typeface="+mn-ea"/>
              </a:rPr>
              <a:t>«САДОВОД-ФЛОРИСТ</a:t>
            </a:r>
            <a:endParaRPr lang="ru-RU" altLang="en-US" sz="4800" b="1" spc="-1" dirty="0">
              <a:solidFill>
                <a:srgbClr val="FF0000"/>
              </a:solidFill>
              <a:latin typeface="Arial" panose="020B0604020202020204"/>
              <a:sym typeface="+mn-ea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653415" y="73660"/>
            <a:ext cx="7453630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90000"/>
              </a:lnSpc>
              <a:spcBef>
                <a:spcPts val="1330"/>
              </a:spcBef>
              <a:tabLst>
                <a:tab pos="0" algn="l"/>
              </a:tabLst>
            </a:pPr>
            <a:r>
              <a:rPr lang="ru-RU" sz="3200" b="1" spc="-1">
                <a:solidFill>
                  <a:srgbClr val="000000"/>
                </a:solidFill>
                <a:latin typeface="Calibri" panose="020F0502020204030204"/>
                <a:sym typeface="+mn-ea"/>
              </a:rPr>
              <a:t>Фестиваль профессий для дошкольников «ОРДЖО_ФЕСТ»</a:t>
            </a:r>
            <a:endParaRPr lang="ru-RU" altLang="en-US" sz="3200" b="1" spc="-1">
              <a:solidFill>
                <a:srgbClr val="000000"/>
              </a:solidFill>
              <a:latin typeface="Calibri" panose="020F0502020204030204"/>
              <a:sym typeface="+mn-ea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558290" y="6390005"/>
            <a:ext cx="4572000" cy="534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90000"/>
              </a:lnSpc>
              <a:spcBef>
                <a:spcPts val="1330"/>
              </a:spcBef>
              <a:tabLst>
                <a:tab pos="0" algn="l"/>
              </a:tabLst>
            </a:pPr>
            <a:r>
              <a:rPr lang="ru-RU" sz="3200" spc="-1">
                <a:solidFill>
                  <a:srgbClr val="000000"/>
                </a:solidFill>
                <a:latin typeface="Calibri" panose="020F0502020204030204"/>
                <a:sym typeface="+mn-ea"/>
              </a:rPr>
              <a:t>Екатеринбург, 2026</a:t>
            </a:r>
            <a:endParaRPr lang="ru-RU" altLang="en-US" sz="3200" spc="-1">
              <a:solidFill>
                <a:srgbClr val="000000"/>
              </a:solidFill>
              <a:latin typeface="Calibri" panose="020F0502020204030204"/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/>
          <p:nvPr/>
        </p:nvPicPr>
        <p:blipFill>
          <a:blip r:embed="rId3"/>
          <a:srcRect l="18271" t="17452" r="10110" b="19651"/>
          <a:stretch>
            <a:fillRect/>
          </a:stretch>
        </p:blipFill>
        <p:spPr>
          <a:xfrm>
            <a:off x="0" y="0"/>
            <a:ext cx="9144635" cy="6858000"/>
          </a:xfrm>
          <a:prstGeom prst="rect">
            <a:avLst/>
          </a:prstGeom>
        </p:spPr>
      </p:pic>
      <p:sp>
        <p:nvSpPr>
          <p:cNvPr id="2" name="Текстовое поле 1"/>
          <p:cNvSpPr txBox="1"/>
          <p:nvPr/>
        </p:nvSpPr>
        <p:spPr>
          <a:xfrm>
            <a:off x="2831465" y="156845"/>
            <a:ext cx="532828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845" b="1" dirty="0">
                <a:solidFill>
                  <a:srgbClr val="000000"/>
                </a:solidFill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Соотнеси силуэт с цветком, назови цветы.</a:t>
            </a:r>
            <a:endParaRPr lang="ru-RU" altLang="en-US" sz="20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rcRect b="4605"/>
          <a:stretch>
            <a:fillRect/>
          </a:stretch>
        </p:blipFill>
        <p:spPr>
          <a:xfrm>
            <a:off x="3327400" y="1251585"/>
            <a:ext cx="2797175" cy="4196715"/>
          </a:xfrm>
          <a:prstGeom prst="rect">
            <a:avLst/>
          </a:prstGeom>
        </p:spPr>
      </p:pic>
      <p:pic>
        <p:nvPicPr>
          <p:cNvPr id="4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872" y="31038"/>
            <a:ext cx="1108123" cy="14453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49266" y="1638217"/>
            <a:ext cx="1889760" cy="345440"/>
          </a:xfrm>
          <a:prstGeom prst="rect">
            <a:avLst/>
          </a:prstGeom>
          <a:noFill/>
        </p:spPr>
        <p:txBody>
          <a:bodyPr wrap="none" lIns="38576" tIns="19288" rIns="38576" bIns="19288">
            <a:spAutoFit/>
          </a:bodyPr>
          <a:lstStyle/>
          <a:p>
            <a:pPr algn="ctr"/>
            <a:r>
              <a:rPr lang="ru-RU" sz="20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ХРИЗАНТЕМА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87805" y="2614930"/>
            <a:ext cx="1651000" cy="345440"/>
          </a:xfrm>
          <a:prstGeom prst="rect">
            <a:avLst/>
          </a:prstGeom>
          <a:noFill/>
        </p:spPr>
        <p:txBody>
          <a:bodyPr wrap="square" lIns="38576" tIns="19288" rIns="38576" bIns="19288">
            <a:spAutoFit/>
          </a:bodyPr>
          <a:lstStyle/>
          <a:p>
            <a:pPr algn="ctr"/>
            <a:r>
              <a:rPr lang="ru-RU" sz="20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КАКТУС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809809" y="3591717"/>
            <a:ext cx="1005840" cy="345440"/>
          </a:xfrm>
          <a:prstGeom prst="rect">
            <a:avLst/>
          </a:prstGeom>
          <a:noFill/>
        </p:spPr>
        <p:txBody>
          <a:bodyPr wrap="none" lIns="38576" tIns="19288" rIns="38576" bIns="19288">
            <a:spAutoFit/>
          </a:bodyPr>
          <a:lstStyle/>
          <a:p>
            <a:pPr algn="ctr"/>
            <a:r>
              <a:rPr lang="ru-RU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КАЛЛА</a:t>
            </a:r>
            <a:endParaRPr lang="ru-RU" sz="20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87602" y="4568263"/>
            <a:ext cx="1454150" cy="345440"/>
          </a:xfrm>
          <a:prstGeom prst="rect">
            <a:avLst/>
          </a:prstGeom>
          <a:noFill/>
        </p:spPr>
        <p:txBody>
          <a:bodyPr wrap="none" lIns="38576" tIns="19288" rIns="38576" bIns="19288">
            <a:spAutoFit/>
          </a:bodyPr>
          <a:lstStyle/>
          <a:p>
            <a:pPr algn="ctr"/>
            <a:r>
              <a:rPr lang="ru-RU" sz="20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ТЮЛЬПАН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/>
          <p:nvPr/>
        </p:nvPicPr>
        <p:blipFill>
          <a:blip r:embed="rId3"/>
          <a:srcRect l="18271" t="17452" r="10110" b="19651"/>
          <a:stretch>
            <a:fillRect/>
          </a:stretch>
        </p:blipFill>
        <p:spPr>
          <a:xfrm>
            <a:off x="0" y="0"/>
            <a:ext cx="9144635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rcRect t="6578"/>
          <a:stretch>
            <a:fillRect/>
          </a:stretch>
        </p:blipFill>
        <p:spPr>
          <a:xfrm>
            <a:off x="2098248" y="830778"/>
            <a:ext cx="4947081" cy="3288915"/>
          </a:xfrm>
          <a:prstGeom prst="rect">
            <a:avLst/>
          </a:prstGeom>
        </p:spPr>
      </p:pic>
      <p:sp>
        <p:nvSpPr>
          <p:cNvPr id="2" name="Текстовое поле 1"/>
          <p:cNvSpPr txBox="1"/>
          <p:nvPr/>
        </p:nvSpPr>
        <p:spPr>
          <a:xfrm>
            <a:off x="2248535" y="146050"/>
            <a:ext cx="59118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Разложи цветы по корзинам</a:t>
            </a:r>
            <a:endParaRPr lang="ru-RU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8040" y="4225290"/>
            <a:ext cx="2098040" cy="2468880"/>
          </a:xfrm>
          <a:prstGeom prst="rect">
            <a:avLst/>
          </a:prstGeom>
        </p:spPr>
      </p:pic>
      <p:pic>
        <p:nvPicPr>
          <p:cNvPr id="3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7435" y="4282440"/>
            <a:ext cx="2098040" cy="246888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5405" y="4979670"/>
            <a:ext cx="1917700" cy="598170"/>
          </a:xfrm>
          <a:prstGeom prst="rect">
            <a:avLst/>
          </a:prstGeom>
          <a:noFill/>
        </p:spPr>
        <p:txBody>
          <a:bodyPr wrap="none" lIns="91440" tIns="45720" rIns="91440" bIns="45720">
            <a:noAutofit/>
          </a:bodyPr>
          <a:lstStyle/>
          <a:p>
            <a:pPr algn="ctr"/>
            <a:r>
              <a:rPr lang="ru-RU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полевые</a:t>
            </a:r>
            <a:endParaRPr lang="ru-RU" sz="32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84314" y="5061515"/>
            <a:ext cx="1498600" cy="5219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садовые</a:t>
            </a:r>
            <a:endParaRPr lang="ru-RU" sz="2800" b="1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/>
          <p:nvPr/>
        </p:nvPicPr>
        <p:blipFill>
          <a:blip r:embed="rId3"/>
          <a:srcRect l="18271" t="17452" r="10110" b="19651"/>
          <a:stretch>
            <a:fillRect/>
          </a:stretch>
        </p:blipFill>
        <p:spPr>
          <a:xfrm>
            <a:off x="0" y="0"/>
            <a:ext cx="9144635" cy="6858000"/>
          </a:xfrm>
          <a:prstGeom prst="rect">
            <a:avLst/>
          </a:prstGeom>
        </p:spPr>
      </p:pic>
      <p:sp>
        <p:nvSpPr>
          <p:cNvPr id="2" name="Текстовое поле 1"/>
          <p:cNvSpPr txBox="1"/>
          <p:nvPr/>
        </p:nvSpPr>
        <p:spPr>
          <a:xfrm>
            <a:off x="1402715" y="0"/>
            <a:ext cx="7741285" cy="2061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Загадки о садоводстве, садоводе-флористе, цветах.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Цель: Развивать интерес к цветущим растениям, озеленению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Материалы: Загадки о цветах, растениях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Правила: Ведущий загадывает загадку, а дети должны угадать, о каком продукте идет речь и выделить его на картинке, поставив номер загадки.</a:t>
            </a:r>
            <a:endParaRPr lang="ru-RU" altLang="en-US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179070" y="2192020"/>
            <a:ext cx="4572000" cy="1630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Замечательный цветок,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Словно яркий огонёк.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Пышный, важный, словно пан,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Нежный, бархатный …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Ответ:  тюльпан</a:t>
            </a:r>
            <a:endParaRPr lang="ru-RU" altLang="en-US" sz="2000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rcRect l="24797" r="25645"/>
          <a:stretch>
            <a:fillRect/>
          </a:stretch>
        </p:blipFill>
        <p:spPr>
          <a:xfrm>
            <a:off x="3740785" y="2192020"/>
            <a:ext cx="890905" cy="1797685"/>
          </a:xfrm>
          <a:prstGeom prst="rect">
            <a:avLst/>
          </a:prstGeom>
        </p:spPr>
      </p:pic>
      <p:sp>
        <p:nvSpPr>
          <p:cNvPr id="6" name="Текстовое поле 5"/>
          <p:cNvSpPr txBox="1"/>
          <p:nvPr/>
        </p:nvSpPr>
        <p:spPr>
          <a:xfrm>
            <a:off x="179070" y="4357370"/>
            <a:ext cx="4572000" cy="1630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2.Это грядка для цветов —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Для пионов, ноготков.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Этот островок в саду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Поливать сейчас пойду.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Ответ:  Клумба, цветник</a:t>
            </a:r>
            <a:endParaRPr lang="ru-RU" altLang="en-US" sz="2000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3415" y="4335780"/>
            <a:ext cx="2586990" cy="1266825"/>
          </a:xfrm>
          <a:prstGeom prst="rect">
            <a:avLst/>
          </a:prstGeom>
        </p:spPr>
      </p:pic>
      <p:sp>
        <p:nvSpPr>
          <p:cNvPr id="7" name="Текстовое поле 6"/>
          <p:cNvSpPr txBox="1"/>
          <p:nvPr/>
        </p:nvSpPr>
        <p:spPr>
          <a:xfrm>
            <a:off x="4751070" y="2359660"/>
            <a:ext cx="4572000" cy="1630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3.Он в саду прививку сделал —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Больше яблок вкусных, спелых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Получаем каждый год.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Кто он, дети?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Ответ: Садовод</a:t>
            </a:r>
            <a:endParaRPr lang="ru-RU" altLang="en-US" sz="2000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9325" y="1743075"/>
            <a:ext cx="1938020" cy="2527935"/>
          </a:xfrm>
          <a:prstGeom prst="rect">
            <a:avLst/>
          </a:prstGeom>
        </p:spPr>
      </p:pic>
      <p:sp>
        <p:nvSpPr>
          <p:cNvPr id="8" name="Текстовое поле 7"/>
          <p:cNvSpPr txBox="1"/>
          <p:nvPr/>
        </p:nvSpPr>
        <p:spPr>
          <a:xfrm>
            <a:off x="4422140" y="5450205"/>
            <a:ext cx="4572000" cy="1322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4. Стоит в саду кудряшка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— белая рубашка,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сердечко золотое. Что это такое?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Ответ: Ромашка.</a:t>
            </a:r>
            <a:endParaRPr lang="ru-RU" altLang="en-US" sz="2000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7200" y="4288155"/>
            <a:ext cx="1388745" cy="193421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635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3585845" y="272415"/>
            <a:ext cx="5558155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Цель: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Знакомство ребенка с профессией «САДОВОД-ФЛОРИСТ», формирование представлений о значении труда в жизни общества и семьи, развитие интереса к видам трудовой деятельности. Привлечение внимания к экологии.</a:t>
            </a:r>
            <a:endParaRPr lang="ru-RU" altLang="en-US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126490" y="2613660"/>
            <a:ext cx="6314440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Задачи: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Через творческую деятельность обучать детей способам составления композиции.</a:t>
            </a: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Развивать эстетический вкус, фантазию, мышление, творческие способности, воображенеи.</a:t>
            </a: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Упражнять в умении выполнять работу аккуратно.</a:t>
            </a: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-Воспитывать трудолюбие,самостоятельность, уважительное отношение к профессии.</a:t>
            </a:r>
          </a:p>
          <a:p>
            <a:pPr algn="just">
              <a:spcAft>
                <a:spcPts val="0"/>
              </a:spcAft>
            </a:pPr>
            <a:endParaRPr lang="ru-RU" altLang="en-US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022" y="2210358"/>
            <a:ext cx="1108123" cy="14453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/>
          <p:nvPr/>
        </p:nvPicPr>
        <p:blipFill>
          <a:blip r:embed="rId3"/>
          <a:srcRect l="18271" t="17452" r="10110" b="19651"/>
          <a:stretch>
            <a:fillRect/>
          </a:stretch>
        </p:blipFill>
        <p:spPr>
          <a:xfrm>
            <a:off x="0" y="0"/>
            <a:ext cx="9144635" cy="6858000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170180" y="1911350"/>
            <a:ext cx="8862695" cy="42157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buNone/>
            </a:pPr>
            <a:r>
              <a:rPr lang="ru-RU" sz="2800" b="1" dirty="0">
                <a:solidFill>
                  <a:srgbClr val="00B050"/>
                </a:solidFill>
                <a:sym typeface="+mn-ea"/>
              </a:rPr>
              <a:t>Чем занимается садовод-флорист? </a:t>
            </a:r>
            <a:endParaRPr lang="ru-RU" sz="2800" b="1" dirty="0">
              <a:solidFill>
                <a:srgbClr val="00B050"/>
              </a:solidFill>
            </a:endParaRPr>
          </a:p>
          <a:p>
            <a:pPr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это специалист, который занимается выращиванием, разведением растений и уходом за ними. Его задача — создавать и поддерживать озеленённые территории, выращивать плодовые, декоративные и овощные культур, а так же занимается культивированием и выращиванием многолетних плодовых, ягодных и декоративных культур и растений. Он также может проектировать сад, ландшафт частных территорий, домов отдыха и санаториев, ухаживать за садом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Вместе они создали прекрасную цветочную композицию, которая украсила школьный двор. Вова всегда был рад поделиться своими знаниями и вдохновлять других на создание красоты.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Так и жил Женя , даря радость и красоту всем вокруг, и его сад продолжал расти и цвести, радуя сердца людей своей неповторимой красотой.</a:t>
            </a:r>
            <a:endParaRPr lang="ru-RU" altLang="en-US" sz="2000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280160" y="803910"/>
            <a:ext cx="731202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None/>
            </a:pP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Садовод-флорист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—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это специалист, это специалист, который сочетает в себе деятельность садовода и флориста. </a:t>
            </a:r>
            <a:endParaRPr lang="ru-RU" alt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2" y="803833"/>
            <a:ext cx="1108123" cy="14453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/>
          <p:nvPr/>
        </p:nvPicPr>
        <p:blipFill>
          <a:blip r:embed="rId3"/>
          <a:srcRect l="18271" t="17452" r="10110" b="19651"/>
          <a:stretch>
            <a:fillRect/>
          </a:stretch>
        </p:blipFill>
        <p:spPr>
          <a:xfrm>
            <a:off x="0" y="0"/>
            <a:ext cx="9144635" cy="6858000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478155" y="0"/>
            <a:ext cx="849630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1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Инструменты садовода-флориста.</a:t>
            </a:r>
            <a:endParaRPr lang="ru-RU" sz="1600" b="1" i="0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Садоводу необходимы инструменты для обработки почвы, ухода за растениями и полива. Инвентарь делится на ручной, механический и электрический. Инструменты подбирают в зависимости от планируемых работ.</a:t>
            </a:r>
            <a:endParaRPr lang="ru-RU" altLang="en-US" sz="160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54305" y="995045"/>
            <a:ext cx="8882380" cy="2061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Для обработки почвы</a:t>
            </a:r>
            <a:endParaRPr lang="ru-RU" sz="1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Лопаты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— для перекапывания почвы, рытья ям и выравнивания участка. Штыковые лопаты подходят для плотной земли, совковые — для перемещения рыхлого материала.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Грабли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— для рыхления грунта, разравнивания перекопанной почвы, уборки опавших листьев, мелкого мусора и срезанных побегов. Бывают двух видов: прямые и веерные.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Мотыги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(тяпки, плоскорезы) — для формирования борозд на грядках под посадку, окучивания растений, рыхления земли, удаления сорняков.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Вилы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— для работы с компостом, сеном, соломой, в некоторых случаях — для перекопки земли.</a:t>
            </a:r>
            <a:endParaRPr lang="ru-RU" altLang="en-US" sz="1600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154305" y="3049270"/>
            <a:ext cx="8820150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Для полива</a:t>
            </a:r>
            <a:endParaRPr lang="ru-RU" sz="1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Лейки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— для полива растений, бывают разных форм и размеров. Для цветника с небольшими растениями подходит маленькая лейка с тонким носиком, для больших грядок — лейка побольше.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Шланги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— бывают разных размеров и могут иметь разные насадки, которые позволяют менять направление потока воды. Есть шланги с функцией автоматического сворачивания.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Опрыскиватели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— подходят для обработки растений от вредителей и болезней, а также для увлажнения. Выбирая опрыскиватель, обращают внимание на ёмкость и способ распыления.</a:t>
            </a:r>
            <a:endParaRPr lang="ru-RU" altLang="en-US" sz="1600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154305" y="4864100"/>
            <a:ext cx="8737600" cy="2061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600" b="1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Для ухода за растениями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600" b="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Секаторы</a:t>
            </a:r>
            <a:r>
              <a:rPr lang="ru-RU" sz="16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— для обрезки веток, побегов или цветов. Могут быть ручными или с длинной ручкой для работы на высоте.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600" b="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Садовые ножницы </a:t>
            </a:r>
            <a:r>
              <a:rPr lang="ru-RU" sz="16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— для обрезки тонких веток и побегов кустарников и деревьев, а также для удаления травы в труднодоступных местах.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600" b="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Ножовки и пилы </a:t>
            </a:r>
            <a:r>
              <a:rPr lang="ru-RU" sz="16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— помогают удалять ветви толщиной более 3 см.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600" b="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Опрыскиватель</a:t>
            </a:r>
            <a:r>
              <a:rPr lang="ru-RU" sz="16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— для защиты растений от вредителей и нанесения удобрений. Модели бывают ручные и аккумуляторные — выбирают в зависимости от площади участка</a:t>
            </a:r>
            <a:endParaRPr lang="ru-RU" altLang="en-US" sz="16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880" y="4025265"/>
            <a:ext cx="725805" cy="9474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/>
          <p:nvPr/>
        </p:nvPicPr>
        <p:blipFill>
          <a:blip r:embed="rId3"/>
          <a:srcRect l="18271" t="17452" r="10110" b="19651"/>
          <a:stretch>
            <a:fillRect/>
          </a:stretch>
        </p:blipFill>
        <p:spPr>
          <a:xfrm>
            <a:off x="0" y="0"/>
            <a:ext cx="9144635" cy="6858000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561975" y="0"/>
            <a:ext cx="8432165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1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Инструменты садовода-флориста.</a:t>
            </a:r>
            <a:endParaRPr lang="ru-RU" sz="1600" b="1" i="0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Садоводу необходимы инструменты для обработки почвы, ухода за растениями и полива. Инвентарь делится на ручной, механический и электрический. Инструменты подбирают в зависимости от планируемых работ.</a:t>
            </a:r>
            <a:endParaRPr lang="ru-RU" altLang="en-US" sz="160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274955" y="996315"/>
            <a:ext cx="8641715" cy="34175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None/>
            </a:pPr>
            <a:r>
              <a:rPr lang="ru-RU" sz="1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Для работы с цветами</a:t>
            </a:r>
            <a:endParaRPr lang="ru-RU" sz="16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644525" algn="l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Флористический нож</a:t>
            </a:r>
            <a:r>
              <a:rPr lang="ru-RU" sz="16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 — для подрезания и очистки стеблей. Бывают профессиональные и одноразовые ножи: Профессиональные — рассчитаны на годы эксплуатации, если лезвие притупляется, нож можно отдать в заточку. Одноразовые — используются в качестве расходников, обычно их выкидывают после оставления букета. </a:t>
            </a:r>
          </a:p>
          <a:p>
            <a:pPr marL="742950" indent="-644525" algn="l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Секатор</a:t>
            </a:r>
            <a:r>
              <a:rPr lang="ru-RU" sz="16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 — подходит для подрезания толстых стеблей или целого букета. Используют плоскостные секаторы с острым лезвием и основанием для упора, чтобы ровный срез получался на толстых стеблях. </a:t>
            </a:r>
            <a:endParaRPr lang="ru-RU" sz="16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644525" algn="l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Садовые ножницы</a:t>
            </a:r>
            <a:r>
              <a:rPr lang="ru-RU" sz="16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 — с тонкими длинными лезвиями, удобны для работы с тонкими стеблями. </a:t>
            </a:r>
            <a:endParaRPr lang="ru-RU" sz="16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644525" algn="l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Ножницы-секатор</a:t>
            </a:r>
            <a:r>
              <a:rPr lang="ru-RU" sz="16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 — бывают для тонких и толстых стеблей. </a:t>
            </a:r>
            <a:endParaRPr lang="ru-RU" sz="16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644525" algn="l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Очиститель стеблей</a:t>
            </a:r>
            <a:r>
              <a:rPr lang="ru-RU" sz="16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 — помогает избавиться от шипов и листьев, цветок вставляют в цилиндр изделия и проводят по стеблю.</a:t>
            </a:r>
            <a:r>
              <a:rPr lang="ru-RU" sz="2000" dirty="0">
                <a:solidFill>
                  <a:srgbClr val="333333"/>
                </a:solidFill>
                <a:effectLst/>
                <a:sym typeface="+mn-ea"/>
              </a:rPr>
              <a:t> </a:t>
            </a:r>
            <a:endParaRPr lang="ru-RU" altLang="en-US" sz="2000" dirty="0">
              <a:solidFill>
                <a:srgbClr val="333333"/>
              </a:solidFill>
              <a:effectLst/>
              <a:sym typeface="+mn-ea"/>
            </a:endParaRP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274955" y="4243070"/>
            <a:ext cx="8719185" cy="26149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spcBef>
                <a:spcPts val="1800"/>
              </a:spcBef>
              <a:spcAft>
                <a:spcPts val="600"/>
              </a:spcAft>
              <a:buNone/>
            </a:pPr>
            <a:r>
              <a:rPr lang="ru-RU" sz="1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Для работы с декором</a:t>
            </a:r>
            <a:endParaRPr lang="ru-RU" sz="16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Клеевой термопистолет</a:t>
            </a:r>
            <a:r>
              <a:rPr lang="ru-RU" sz="16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 — для приклеивания декоративных материалов, например, веток, шишек, бусин. Лучше выбирать 40-ваттные модели, которые разогреваются быстрее 20-ваттных и служат дольше.</a:t>
            </a:r>
            <a:endParaRPr lang="ru-RU" sz="16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Кусачки</a:t>
            </a:r>
            <a:r>
              <a:rPr lang="ru-RU" sz="16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 — для обрезки проволоки, которую используют в букете как каркас или для крепления деталей. Кусачки должны быть маленькими и удобными, чтобы можно было легко подлезть внутрь букета.</a:t>
            </a:r>
            <a:endParaRPr lang="ru-RU" sz="16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Тейп-лента</a:t>
            </a:r>
            <a:r>
              <a:rPr lang="ru-RU" sz="16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 — тонкая бумажная лента с небольшим клеящим эффектом, используется для тейпирования — специальной техники укрепления цветов.</a:t>
            </a:r>
            <a:endParaRPr lang="ru-RU" altLang="en-US" sz="160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5180" y="662940"/>
            <a:ext cx="718820" cy="93789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/>
          <p:nvPr/>
        </p:nvPicPr>
        <p:blipFill>
          <a:blip r:embed="rId3"/>
          <a:srcRect l="18271" t="17452" r="10110" b="19651"/>
          <a:stretch>
            <a:fillRect/>
          </a:stretch>
        </p:blipFill>
        <p:spPr>
          <a:xfrm>
            <a:off x="0" y="0"/>
            <a:ext cx="9144635" cy="6858000"/>
          </a:xfrm>
          <a:prstGeom prst="rect">
            <a:avLst/>
          </a:prstGeom>
        </p:spPr>
      </p:pic>
      <p:sp>
        <p:nvSpPr>
          <p:cNvPr id="2" name="Текстовое поле 1"/>
          <p:cNvSpPr txBox="1"/>
          <p:nvPr/>
        </p:nvSpPr>
        <p:spPr>
          <a:xfrm>
            <a:off x="2286000" y="0"/>
            <a:ext cx="457200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spc="-1" dirty="0">
                <a:solidFill>
                  <a:srgbClr val="FF0000"/>
                </a:solidFill>
                <a:latin typeface="Arial" panose="020B0604020202020204"/>
                <a:sym typeface="+mn-ea"/>
              </a:rPr>
              <a:t>Игра-викторина </a:t>
            </a:r>
            <a:endParaRPr lang="ru-RU" sz="2800" b="1" strike="noStrike" spc="-1" dirty="0">
              <a:solidFill>
                <a:srgbClr val="FF0000"/>
              </a:solidFill>
              <a:latin typeface="Arial" panose="020B0604020202020204"/>
            </a:endParaRPr>
          </a:p>
          <a:p>
            <a:pPr algn="ctr">
              <a:spcAft>
                <a:spcPts val="0"/>
              </a:spcAft>
            </a:pPr>
            <a:r>
              <a:rPr lang="ru-RU" sz="2800" b="1" spc="-1" dirty="0">
                <a:solidFill>
                  <a:srgbClr val="FF0000"/>
                </a:solidFill>
                <a:latin typeface="Arial" panose="020B0604020202020204"/>
                <a:sym typeface="+mn-ea"/>
              </a:rPr>
              <a:t>«КТО ТАКОЙ САДОВОД-ФЛОРИСТ?»</a:t>
            </a:r>
            <a:endParaRPr lang="ru-RU" altLang="en-US" sz="2800" b="1" spc="-1" dirty="0">
              <a:solidFill>
                <a:srgbClr val="FF0000"/>
              </a:solidFill>
              <a:latin typeface="Arial" panose="020B0604020202020204"/>
              <a:sym typeface="+mn-ea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1270635" y="1383665"/>
            <a:ext cx="776097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None/>
            </a:pP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Садовод-флорист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—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это специалист, это специалист, который сочетает в себе деятельность садовода и флориста. </a:t>
            </a:r>
            <a:endParaRPr lang="ru-RU" alt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73025" y="2288540"/>
            <a:ext cx="890079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just">
              <a:spcBef>
                <a:spcPct val="0"/>
              </a:spcBef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Вопрос: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Во что одет садовод-флорист? В обычную одежду или в специальную форму? Выбери вариант. </a:t>
            </a:r>
            <a:endParaRPr lang="ru-RU" alt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6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517" y="3070288"/>
            <a:ext cx="3732712" cy="3732712"/>
          </a:xfrm>
          <a:prstGeom prst="rect">
            <a:avLst/>
          </a:prstGeom>
        </p:spPr>
      </p:pic>
      <p:pic>
        <p:nvPicPr>
          <p:cNvPr id="2050" name="Picture 2" descr="https://i.pinimg.com/originals/4d/2b/01/4d2b016d68c67007115d775f13f0fcc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735" y="3070225"/>
            <a:ext cx="3731260" cy="373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872" y="31038"/>
            <a:ext cx="1108123" cy="14453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/>
          <p:nvPr/>
        </p:nvPicPr>
        <p:blipFill>
          <a:blip r:embed="rId3"/>
          <a:srcRect l="18271" t="17452" r="10110" b="19651"/>
          <a:stretch>
            <a:fillRect/>
          </a:stretch>
        </p:blipFill>
        <p:spPr>
          <a:xfrm>
            <a:off x="0" y="0"/>
            <a:ext cx="9144635" cy="6858000"/>
          </a:xfrm>
          <a:prstGeom prst="rect">
            <a:avLst/>
          </a:prstGeom>
        </p:spPr>
      </p:pic>
      <p:sp>
        <p:nvSpPr>
          <p:cNvPr id="2" name="Текстовое поле 1"/>
          <p:cNvSpPr txBox="1"/>
          <p:nvPr/>
        </p:nvSpPr>
        <p:spPr>
          <a:xfrm>
            <a:off x="1424305" y="86360"/>
            <a:ext cx="761746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  <a:sym typeface="+mn-ea"/>
              </a:rPr>
              <a:t>А что нужно садоводу-флористу для работы?</a:t>
            </a:r>
          </a:p>
          <a:p>
            <a:pPr algn="ctr"/>
            <a:r>
              <a:rPr lang="ru-RU" sz="2000" b="1" i="1" dirty="0">
                <a:solidFill>
                  <a:srgbClr val="FF0000"/>
                </a:solidFill>
                <a:sym typeface="+mn-ea"/>
              </a:rPr>
              <a:t> (выбери из предложенного на картинке)</a:t>
            </a:r>
            <a:endParaRPr lang="ru-RU" altLang="en-US" sz="2000" b="1" i="1" dirty="0">
              <a:solidFill>
                <a:srgbClr val="FF0000"/>
              </a:solidFill>
              <a:sym typeface="+mn-ea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750" y="1417955"/>
            <a:ext cx="8753475" cy="3893820"/>
          </a:xfrm>
          <a:prstGeom prst="rect">
            <a:avLst/>
          </a:prstGeom>
        </p:spPr>
      </p:pic>
      <p:pic>
        <p:nvPicPr>
          <p:cNvPr id="4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4152" y="-27382"/>
            <a:ext cx="1108123" cy="14453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/>
          <p:nvPr/>
        </p:nvPicPr>
        <p:blipFill>
          <a:blip r:embed="rId3"/>
          <a:srcRect l="18271" t="17452" r="10110" b="19651"/>
          <a:stretch>
            <a:fillRect/>
          </a:stretch>
        </p:blipFill>
        <p:spPr>
          <a:xfrm>
            <a:off x="0" y="0"/>
            <a:ext cx="9144635" cy="6858000"/>
          </a:xfrm>
          <a:prstGeom prst="rect">
            <a:avLst/>
          </a:prstGeom>
        </p:spPr>
      </p:pic>
      <p:sp>
        <p:nvSpPr>
          <p:cNvPr id="2" name="Текстовое поле 1"/>
          <p:cNvSpPr txBox="1"/>
          <p:nvPr/>
        </p:nvSpPr>
        <p:spPr>
          <a:xfrm>
            <a:off x="4364355" y="96520"/>
            <a:ext cx="457200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sz="2800" b="1" i="1" dirty="0">
                <a:sym typeface="+mn-ea"/>
              </a:rPr>
              <a:t> </a:t>
            </a:r>
            <a:r>
              <a:rPr lang="ru-RU" sz="2800" b="1" i="1" dirty="0">
                <a:solidFill>
                  <a:srgbClr val="FF0000"/>
                </a:solidFill>
                <a:sym typeface="+mn-ea"/>
              </a:rPr>
              <a:t>Где может работать садовод-флорист?</a:t>
            </a:r>
            <a:endParaRPr lang="ru-RU" altLang="en-US" sz="2800" b="1" i="1" dirty="0">
              <a:solidFill>
                <a:srgbClr val="FF0000"/>
              </a:solidFill>
              <a:sym typeface="+mn-ea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" y="803275"/>
            <a:ext cx="4072890" cy="271589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4364355" y="1049655"/>
            <a:ext cx="4705350" cy="1630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Ботанические сады и арборетумы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 этих местах садоводы ухаживают за растениями, проводят исследования и организовывают экскурсии для посетителей</a:t>
            </a:r>
            <a:endParaRPr lang="ru-RU" altLang="en-US" sz="2000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4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5545" y="3585210"/>
            <a:ext cx="5230495" cy="3174365"/>
          </a:xfrm>
          <a:prstGeom prst="rect">
            <a:avLst/>
          </a:prstGeom>
        </p:spPr>
      </p:pic>
      <p:sp>
        <p:nvSpPr>
          <p:cNvPr id="7" name="Текстовое поле 6"/>
          <p:cNvSpPr txBox="1"/>
          <p:nvPr/>
        </p:nvSpPr>
        <p:spPr>
          <a:xfrm>
            <a:off x="220980" y="4397375"/>
            <a:ext cx="3422650" cy="20148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ru-RU" sz="20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Образовательные учреждения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 </a:t>
            </a:r>
          </a:p>
          <a:p>
            <a:pPr indent="0" algn="l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Садоводы могут преподавать в школах, колледжах и университетах, а также вести научные исследования.</a:t>
            </a:r>
            <a:endParaRPr lang="ru-RU" altLang="en-US" sz="200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8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632" y="2139873"/>
            <a:ext cx="1108123" cy="14453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/>
          <p:nvPr/>
        </p:nvPicPr>
        <p:blipFill>
          <a:blip r:embed="rId3"/>
          <a:srcRect l="18271" t="17452" r="10110" b="19651"/>
          <a:stretch>
            <a:fillRect/>
          </a:stretch>
        </p:blipFill>
        <p:spPr>
          <a:xfrm>
            <a:off x="0" y="0"/>
            <a:ext cx="9144635" cy="6858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1473" y="224161"/>
            <a:ext cx="4171537" cy="4171537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447675" y="1919605"/>
            <a:ext cx="3662680" cy="1630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ru-RU" sz="20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Садоводы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могут работать на фермах, специализирующихся на выращивании фруктов, овощей или декоративных растений.</a:t>
            </a:r>
            <a:endParaRPr lang="ru-RU" altLang="en-US" sz="200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274320" y="4702810"/>
            <a:ext cx="554926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Садоводы-флористы, не только составляют красивые букеты и икебаны, среди них есть и те, кто умеет грамотно и со вкусом оформлять залы для торжественных мероприятий, также флористы принимают участие в процессе создания ландшафтного дизайна.</a:t>
            </a:r>
            <a:endParaRPr lang="ru-RU" altLang="en-US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402" y="116763"/>
            <a:ext cx="1108123" cy="14453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1105</Words>
  <Application>Microsoft Office PowerPoint</Application>
  <PresentationFormat>Экран (4:3)</PresentationFormat>
  <Paragraphs>98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微软雅黑</vt:lpstr>
      <vt:lpstr>Arial</vt:lpstr>
      <vt:lpstr>Calibri</vt:lpstr>
      <vt:lpstr>Calibri Light</vt:lpstr>
      <vt:lpstr>Roboto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6</cp:revision>
  <dcterms:created xsi:type="dcterms:W3CDTF">2025-07-23T00:59:00Z</dcterms:created>
  <dcterms:modified xsi:type="dcterms:W3CDTF">2025-09-29T09:39:56Z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1049-12.2.0.22549</vt:lpwstr>
  </property>
  <property fmtid="{D5CDD505-2E9C-101B-9397-08002B2CF9AE}" pid="3" name="ICV">
    <vt:lpwstr>E9570D2E314C4FE9B5D2497FAA2293AB_13</vt:lpwstr>
  </property>
</Properties>
</file>