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32" y="78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关系图"/>
          <p:cNvPicPr>
            <a:picLocks noChangeAspect="1"/>
          </p:cNvPicPr>
          <p:nvPr/>
        </p:nvPicPr>
        <p:blipFill>
          <a:blip r:embed="rId2"/>
          <a:srcRect r="2528" b="10909"/>
          <a:stretch>
            <a:fillRect/>
          </a:stretch>
        </p:blipFill>
        <p:spPr>
          <a:xfrm>
            <a:off x="239184" y="692150"/>
            <a:ext cx="11885083" cy="6110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117" y="549275"/>
            <a:ext cx="12192000" cy="15113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4233" y="2492375"/>
            <a:ext cx="7393517" cy="12223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007533" y="620713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17" y="333375"/>
            <a:ext cx="12192000" cy="100965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3999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27" name="Picture 3" descr="关系图"/>
          <p:cNvPicPr>
            <a:picLocks noChangeAspect="1"/>
          </p:cNvPicPr>
          <p:nvPr/>
        </p:nvPicPr>
        <p:blipFill>
          <a:blip r:embed="rId13"/>
          <a:srcRect t="1094" r="8122" b="13318"/>
          <a:stretch>
            <a:fillRect/>
          </a:stretch>
        </p:blipFill>
        <p:spPr>
          <a:xfrm>
            <a:off x="7730067" y="4438650"/>
            <a:ext cx="4453467" cy="2333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ldLvl="0" animBg="1"/>
      <p:bldP spid="1028" grpId="0" bldLvl="0"/>
    </p:bld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or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75" y="1259205"/>
            <a:ext cx="11748135" cy="595820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948690" y="381635"/>
            <a:ext cx="9951085" cy="877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Номинация</a:t>
            </a:r>
            <a:r>
              <a:rPr lang="ru-RU" altLang="en-US" sz="48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4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«Партнеры детской речи»</a:t>
            </a:r>
            <a:endParaRPr lang="ru-RU" altLang="en-US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Использование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кинезиологических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мячей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речевом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развитии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дошкольного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возраста</a:t>
            </a:r>
            <a:b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Цель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речи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дошкольного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возраста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посредством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тактильно</a:t>
            </a:r>
            <a:r>
              <a:rPr lang="en-US" altLang="ru-RU" sz="1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кинестетической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стимуляции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ритмической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smtClean="0">
                <a:latin typeface="Times New Roman" panose="02020603050405020304" charset="0"/>
                <a:cs typeface="Times New Roman" panose="02020603050405020304" charset="0"/>
              </a:rPr>
              <a:t>организации</a:t>
            </a:r>
            <a:r>
              <a:rPr lang="ru-RU" altLang="en-US" sz="1400" b="1" dirty="0" smtClean="0">
                <a:latin typeface="Times New Roman" panose="02020603050405020304" charset="0"/>
                <a:cs typeface="Times New Roman" panose="02020603050405020304" charset="0"/>
              </a:rPr>
              <a:t> совместной деятельности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4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708150"/>
            <a:ext cx="5201285" cy="41357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590" y="1708150"/>
            <a:ext cx="5146675" cy="4135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Цель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занятия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тему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Ёжики</a:t>
            </a: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направленного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мелкой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моторики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автоматизацию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звука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Ш</a:t>
            </a: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закрепить</a:t>
            </a:r>
            <a:r>
              <a:rPr lang="ru-RU" altLang="en-US" sz="1400" b="1" dirty="0" smtClean="0">
                <a:latin typeface="Times New Roman" panose="02020603050405020304" charset="0"/>
                <a:cs typeface="Times New Roman" panose="02020603050405020304" charset="0"/>
              </a:rPr>
              <a:t> правильное 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произношение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звука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Ш</a:t>
            </a: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слогах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словах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предложениях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помощью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игрового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сюжета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связанного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ёжиком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" y="1613535"/>
            <a:ext cx="5801995" cy="43516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25" y="1613535"/>
            <a:ext cx="54102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Игра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600" b="1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Слон</a:t>
            </a:r>
            <a:r>
              <a:rPr lang="" altLang="en-US" sz="1600" b="1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ru-RU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Работаем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стоя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полу</a:t>
            </a:r>
            <a:r>
              <a:rPr lang="ru-RU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отстукивая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ритм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клавесами</a:t>
            </a:r>
            <a:r>
              <a:rPr lang="ru-RU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Цель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игры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600" b="1" dirty="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Слон</a:t>
            </a:r>
            <a:r>
              <a:rPr lang="" altLang="en-US" sz="1600" b="1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отстукиванием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ритма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клавесами</a:t>
            </a:r>
            <a:r>
              <a:rPr lang="ru-RU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стоя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полу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чувства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ритма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у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дошкольного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возраста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Клавесы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ритмические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палочки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ru-RU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простейшие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шумовые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инструменты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помощью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которых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задаётся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основной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ритм</a:t>
            </a:r>
            <a:r>
              <a:rPr lang="ru-RU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 движений</a:t>
            </a:r>
            <a:r>
              <a:rPr lang="ru-RU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550" y="1306195"/>
            <a:ext cx="4328795" cy="26282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20" y="1306195"/>
            <a:ext cx="4419600" cy="262826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" y="3855085"/>
            <a:ext cx="4328160" cy="291084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820" y="3876040"/>
            <a:ext cx="4420235" cy="2802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" y="60325"/>
            <a:ext cx="12129770" cy="1751965"/>
          </a:xfrm>
        </p:spPr>
        <p:txBody>
          <a:bodyPr/>
          <a:lstStyle/>
          <a:p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Цел</a:t>
            </a:r>
            <a:r>
              <a:rPr lang="ru-RU" altLang="en-US" sz="1400" b="1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игр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кинезиомячами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включают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ru-RU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smtClean="0"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крупной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моторики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зрительно</a:t>
            </a:r>
            <a:r>
              <a:rPr lang="en-US" altLang="ru-RU" sz="1400" b="1" dirty="0" err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моторной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координации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двигательного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самоконтроля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произвольного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внимания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;</a:t>
            </a:r>
            <a:r>
              <a:rPr lang="ru-RU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стимуляцию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обоих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полушарий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;</a:t>
            </a:r>
            <a:b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тренировку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быстроты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реакций</a:t>
            </a:r>
            <a:r>
              <a:rPr lang="ru-RU" altLang="en-US" sz="14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Кроме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того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игры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кинезиомячами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помогают</a:t>
            </a:r>
            <a:r>
              <a:rPr lang="en-US" altLang="ru-RU" sz="1400" b="1" dirty="0" err="1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закрепить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правильное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произношение</a:t>
            </a:r>
            <a:r>
              <a:rPr lang="ru-RU" altLang="en-US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звуков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;</a:t>
            </a:r>
            <a:r>
              <a:rPr lang="ru-RU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развить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фонематический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слух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;</a:t>
            </a:r>
            <a:r>
              <a:rPr lang="ru-RU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 smtClean="0">
                <a:latin typeface="Times New Roman" panose="02020603050405020304" charset="0"/>
                <a:cs typeface="Times New Roman" panose="02020603050405020304" charset="0"/>
              </a:rPr>
              <a:t>сформировать</a:t>
            </a:r>
            <a:r>
              <a:rPr lang="en-US" altLang="ru-RU" sz="14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слоговую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</a:rPr>
              <a:t>структуру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dirty="0">
                <a:latin typeface="Times New Roman" panose="02020603050405020304" charset="0"/>
                <a:cs typeface="Times New Roman" panose="02020603050405020304" charset="0"/>
              </a:rPr>
              <a:t>слова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" y="2163445"/>
            <a:ext cx="4136390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030" y="1812925"/>
            <a:ext cx="4387215" cy="35737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0485" y="4049395"/>
            <a:ext cx="3886200" cy="291528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125" y="1601470"/>
            <a:ext cx="3591560" cy="244792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390" y="3314700"/>
            <a:ext cx="5951220" cy="228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635"/>
            <a:ext cx="10972800" cy="1076325"/>
          </a:xfrm>
        </p:spPr>
        <p:txBody>
          <a:bodyPr/>
          <a:lstStyle/>
          <a:p>
            <a:r>
              <a:rPr lang="ru-RU" altLang="en-US" sz="1600" b="1" dirty="0">
                <a:latin typeface="Times New Roman" panose="02020603050405020304" charset="0"/>
                <a:cs typeface="Times New Roman" panose="02020603050405020304" charset="0"/>
              </a:rPr>
              <a:t>П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роводимая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совместная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работа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воспитателя </a:t>
            </a:r>
            <a:r>
              <a:rPr lang="en-US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учителем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логопедом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позвол</a:t>
            </a:r>
            <a:r>
              <a:rPr lang="ru-RU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яе</a:t>
            </a:r>
            <a:r>
              <a:rPr lang="en-US" altLang="en-US" sz="1600" b="1" dirty="0" smtClean="0">
                <a:latin typeface="Times New Roman" panose="02020603050405020304" charset="0"/>
                <a:cs typeface="Times New Roman" panose="02020603050405020304" charset="0"/>
              </a:rPr>
              <a:t>т</a:t>
            </a:r>
            <a:r>
              <a:rPr lang="en-US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повысить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эффективность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логопункта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увеличить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процент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выпущенных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грамотной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речью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правильным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ru-RU" sz="1600" b="1" dirty="0" smtClean="0">
                <a:latin typeface="Times New Roman" panose="02020603050405020304" charset="0"/>
                <a:cs typeface="Times New Roman" panose="02020603050405020304" charset="0"/>
              </a:rPr>
              <a:t>звуко</a:t>
            </a:r>
            <a:r>
              <a:rPr lang="en-US" altLang="en-US" sz="1600" b="1" dirty="0" err="1" smtClean="0">
                <a:latin typeface="Times New Roman" panose="02020603050405020304" charset="0"/>
                <a:cs typeface="Times New Roman" panose="02020603050405020304" charset="0"/>
              </a:rPr>
              <a:t>произношением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повысить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качество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образовательного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>
                <a:latin typeface="Times New Roman" panose="02020603050405020304" charset="0"/>
                <a:cs typeface="Times New Roman" panose="02020603050405020304" charset="0"/>
              </a:rPr>
              <a:t>процесса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345" y="3693795"/>
            <a:ext cx="5130800" cy="30333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45" y="1000125"/>
            <a:ext cx="4004310" cy="27635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245" y="3763645"/>
            <a:ext cx="4004310" cy="30327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" y="1000125"/>
            <a:ext cx="5130165" cy="26936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usiness Cooperate">
  <a:themeElements>
    <a:clrScheme name="Business Cooper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siness Cooperat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usiness Coope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Cooper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Cooper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160</Words>
  <Application>Microsoft Office PowerPoint</Application>
  <PresentationFormat>Широкоэкранный</PresentationFormat>
  <Paragraphs>6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微软雅黑</vt:lpstr>
      <vt:lpstr>SimSun</vt:lpstr>
      <vt:lpstr>Arial</vt:lpstr>
      <vt:lpstr>Calibri</vt:lpstr>
      <vt:lpstr>Times New Roman</vt:lpstr>
      <vt:lpstr>Business Cooperate</vt:lpstr>
      <vt:lpstr>Презентация PowerPoint</vt:lpstr>
      <vt:lpstr>Использование кинезиологических мячей в речевом развитии детей дошкольного возраста Цель – развитие речи детей дошкольного возраста посредством тактильно-кинестетической стимуляции и ритмической организации совместной деятельности.</vt:lpstr>
      <vt:lpstr>Цель занятия на тему «Ёжики», направленного на развитие мелкой моторики и автоматизацию звука «Ш»,  закрепить правильное  произношение звука «Ш» в слогах, словах и предложениях с помощью игрового сюжета, связанного с ёжиком.</vt:lpstr>
      <vt:lpstr>Игра «Слон». Работаем стоя на полу, отстукивая ритм клавесами. Цель игры «Слон» с отстукиванием ритма клавесами, стоя на полу - развитие чувства ритма у детей дошкольного возраста. Клавесы (ритмические палочки) - простейшие шумовые инструменты, с помощью которых задаётся основной ритм движений.</vt:lpstr>
      <vt:lpstr>Цели игр с кинезиомячами включают: развитие крупной моторики, зрительно-моторной координации; формирование двигательного самоконтроля и произвольного внимания; стимуляцию работы обоих полушарий; тренировку быстроты реакций. Кроме того, игры с кинезиомячами помогают:закрепить правильное произношение звуков; развить фонематический слух; сформировать слоговую структуру слова.</vt:lpstr>
      <vt:lpstr>Проводимая совместная работа воспитателя с учителем- логопедом позволяет повысить эффективность работы логопункта, увеличить процент детей, выпущенных с грамотной речью и правильным звукопроизношением, повысить качество образовательного процесса.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</cp:lastModifiedBy>
  <cp:revision>13</cp:revision>
  <dcterms:created xsi:type="dcterms:W3CDTF">2025-07-23T00:59:00Z</dcterms:created>
  <dcterms:modified xsi:type="dcterms:W3CDTF">2026-02-09T06:03:21Z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1049-12.2.0.23196</vt:lpwstr>
  </property>
  <property fmtid="{D5CDD505-2E9C-101B-9397-08002B2CF9AE}" pid="3" name="ICV">
    <vt:lpwstr>F4A7C374BB024AB68FD4D9F0A6071569_13</vt:lpwstr>
  </property>
</Properties>
</file>