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62" r:id="rId2"/>
    <p:sldId id="257" r:id="rId3"/>
    <p:sldId id="258" r:id="rId4"/>
    <p:sldId id="259" r:id="rId5"/>
    <p:sldId id="260" r:id="rId6"/>
    <p:sldId id="261" r:id="rId7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732" y="78"/>
      </p:cViewPr>
      <p:guideLst>
        <p:guide orient="horz" pos="215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4" name="Slide Image Placeho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关系图"/>
          <p:cNvPicPr>
            <a:picLocks noChangeAspect="1"/>
          </p:cNvPicPr>
          <p:nvPr/>
        </p:nvPicPr>
        <p:blipFill>
          <a:blip r:embed="rId2"/>
          <a:srcRect r="2528" b="10909"/>
          <a:stretch>
            <a:fillRect/>
          </a:stretch>
        </p:blipFill>
        <p:spPr>
          <a:xfrm>
            <a:off x="239184" y="692150"/>
            <a:ext cx="11885083" cy="61102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2117" y="549275"/>
            <a:ext cx="12192000" cy="1511300"/>
          </a:xfrm>
          <a:prstGeom prst="rect">
            <a:avLst/>
          </a:prstGeom>
          <a:gradFill rotWithShape="0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>
                  <a:alpha val="53999"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44233" y="2492375"/>
            <a:ext cx="7393517" cy="1222375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1007533" y="620713"/>
            <a:ext cx="10363200" cy="1470025"/>
          </a:xfrm>
        </p:spPr>
        <p:txBody>
          <a:bodyPr/>
          <a:lstStyle>
            <a:lvl1pPr>
              <a:defRPr sz="3600"/>
            </a:lvl1pPr>
          </a:lstStyle>
          <a:p>
            <a:pPr lvl="0"/>
            <a:r>
              <a:rPr lang="en-US" altLang="zh-CN" noProof="0" smtClean="0"/>
              <a:t>Click to edit Master title style</a:t>
            </a:r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760FBDFE-C587-4B4C-A407-44438C67B59E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12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3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</p:bld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2AEB82A-E188-4EC3-A976-6ACB2D5576C4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2AEB82A-E188-4EC3-A976-6ACB2D5576C4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‹#›</a:t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en-US" smtClean="0"/>
              <a:t>2/9/2026</a:t>
            </a:fld>
            <a:endParaRPr lang="en-US" dirty="0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117" y="333375"/>
            <a:ext cx="12192000" cy="1009650"/>
          </a:xfrm>
          <a:prstGeom prst="rect">
            <a:avLst/>
          </a:prstGeom>
          <a:gradFill rotWithShape="0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>
                  <a:alpha val="53999"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pic>
        <p:nvPicPr>
          <p:cNvPr id="1027" name="Picture 3" descr="关系图"/>
          <p:cNvPicPr>
            <a:picLocks noChangeAspect="1"/>
          </p:cNvPicPr>
          <p:nvPr/>
        </p:nvPicPr>
        <p:blipFill>
          <a:blip r:embed="rId13"/>
          <a:srcRect t="1094" r="8122" b="13318"/>
          <a:stretch>
            <a:fillRect/>
          </a:stretch>
        </p:blipFill>
        <p:spPr>
          <a:xfrm>
            <a:off x="7730067" y="4438650"/>
            <a:ext cx="4453467" cy="2333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8" name="Rectangle 4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9" name="Rectangle 5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760FBDFE-C587-4B4C-A407-44438C67B59E}" type="datetimeFigureOut">
              <a:rPr lang="en-US" smtClean="0"/>
              <a:t>2/9/2026</a:t>
            </a:fld>
            <a:endParaRPr lang="en-US" dirty="0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49AE70B2-8BF9-45C0-BB95-33D1B9D3A854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bldLvl="0" animBg="1"/>
      <p:bldP spid="1028" grpId="0" bldLvl="0"/>
    </p:bldLst>
  </p:timing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Изображение 6" descr="ori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075" y="1259205"/>
            <a:ext cx="11748135" cy="5958205"/>
          </a:xfrm>
          <a:prstGeom prst="rect">
            <a:avLst/>
          </a:prstGeom>
        </p:spPr>
      </p:pic>
      <p:sp>
        <p:nvSpPr>
          <p:cNvPr id="8" name="Текстовое поле 7"/>
          <p:cNvSpPr txBox="1"/>
          <p:nvPr/>
        </p:nvSpPr>
        <p:spPr>
          <a:xfrm>
            <a:off x="948690" y="381635"/>
            <a:ext cx="9951085" cy="8775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altLang="en-US" sz="4000" dirty="0" smtClean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Номинация</a:t>
            </a:r>
            <a:r>
              <a:rPr lang="ru-RU" altLang="en-US" sz="4800" dirty="0" smtClean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ru-RU" altLang="en-US" sz="48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: «Партнеры детской речи»</a:t>
            </a:r>
            <a:endParaRPr lang="ru-RU" altLang="en-US" sz="48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1400" b="1" dirty="0">
                <a:latin typeface="Times New Roman" panose="02020603050405020304" charset="0"/>
                <a:cs typeface="Times New Roman" panose="02020603050405020304" charset="0"/>
              </a:rPr>
              <a:t>Использование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кинезиологических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мячей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речевом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развитии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>
                <a:latin typeface="Times New Roman" panose="02020603050405020304" charset="0"/>
                <a:cs typeface="Times New Roman" panose="02020603050405020304" charset="0"/>
              </a:rPr>
              <a:t>детей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>
                <a:latin typeface="Times New Roman" panose="02020603050405020304" charset="0"/>
                <a:cs typeface="Times New Roman" panose="02020603050405020304" charset="0"/>
              </a:rPr>
              <a:t>дошкольного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>
                <a:latin typeface="Times New Roman" panose="02020603050405020304" charset="0"/>
                <a:cs typeface="Times New Roman" panose="02020603050405020304" charset="0"/>
              </a:rPr>
              <a:t>возраста</a:t>
            </a:r>
            <a:br>
              <a:rPr lang="en-US" altLang="en-US" sz="1400" b="1" dirty="0">
                <a:latin typeface="Times New Roman" panose="02020603050405020304" charset="0"/>
                <a:cs typeface="Times New Roman" panose="02020603050405020304" charset="0"/>
              </a:rPr>
            </a:br>
            <a:r>
              <a:rPr lang="en-US" altLang="en-US" sz="1400" b="1" dirty="0">
                <a:latin typeface="Times New Roman" panose="02020603050405020304" charset="0"/>
                <a:cs typeface="Times New Roman" panose="02020603050405020304" charset="0"/>
              </a:rPr>
              <a:t>Цель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– </a:t>
            </a:r>
            <a:r>
              <a:rPr lang="en-US" altLang="en-US" sz="1400" b="1" dirty="0">
                <a:latin typeface="Times New Roman" panose="02020603050405020304" charset="0"/>
                <a:cs typeface="Times New Roman" panose="02020603050405020304" charset="0"/>
              </a:rPr>
              <a:t>развитие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речи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>
                <a:latin typeface="Times New Roman" panose="02020603050405020304" charset="0"/>
                <a:cs typeface="Times New Roman" panose="02020603050405020304" charset="0"/>
              </a:rPr>
              <a:t>детей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>
                <a:latin typeface="Times New Roman" panose="02020603050405020304" charset="0"/>
                <a:cs typeface="Times New Roman" panose="02020603050405020304" charset="0"/>
              </a:rPr>
              <a:t>дошкольного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>
                <a:latin typeface="Times New Roman" panose="02020603050405020304" charset="0"/>
                <a:cs typeface="Times New Roman" panose="02020603050405020304" charset="0"/>
              </a:rPr>
              <a:t>возраста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посредством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тактильно</a:t>
            </a:r>
            <a:r>
              <a:rPr lang="en-US" altLang="ru-RU" sz="1400" b="1" dirty="0" err="1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кинестетической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стимуляции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ритмической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smtClean="0">
                <a:latin typeface="Times New Roman" panose="02020603050405020304" charset="0"/>
                <a:cs typeface="Times New Roman" panose="02020603050405020304" charset="0"/>
              </a:rPr>
              <a:t>организации</a:t>
            </a:r>
            <a:r>
              <a:rPr lang="ru-RU" altLang="en-US" sz="1400" b="1" dirty="0" smtClean="0">
                <a:latin typeface="Times New Roman" panose="02020603050405020304" charset="0"/>
                <a:cs typeface="Times New Roman" panose="02020603050405020304" charset="0"/>
              </a:rPr>
              <a:t> совместной деятельности</a:t>
            </a:r>
            <a:r>
              <a:rPr lang="en-US" altLang="ru-RU" sz="1400" b="1" dirty="0" smtClean="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en-US" altLang="ru-RU" sz="14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5" name="Замещающее содержимое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4970" y="1708150"/>
            <a:ext cx="5201285" cy="4135755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3590" y="1708150"/>
            <a:ext cx="5146675" cy="41351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edge/>
      </p:transition>
    </mc:Choice>
    <mc:Fallback xmlns="">
      <p:transition spd="slow">
        <p:wedg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1400" b="1" dirty="0">
                <a:latin typeface="Times New Roman" panose="02020603050405020304" charset="0"/>
                <a:cs typeface="Times New Roman" panose="02020603050405020304" charset="0"/>
              </a:rPr>
              <a:t>Цель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>
                <a:latin typeface="Times New Roman" panose="02020603050405020304" charset="0"/>
                <a:cs typeface="Times New Roman" panose="02020603050405020304" charset="0"/>
              </a:rPr>
              <a:t>занятия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тему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" altLang="en-US" sz="1400" b="1" dirty="0">
                <a:latin typeface="Times New Roman" panose="02020603050405020304" charset="0"/>
                <a:cs typeface="Times New Roman" panose="02020603050405020304" charset="0"/>
              </a:rPr>
              <a:t>«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Ёжики</a:t>
            </a:r>
            <a:r>
              <a:rPr lang="" altLang="en-US" sz="1400" b="1" dirty="0">
                <a:latin typeface="Times New Roman" panose="02020603050405020304" charset="0"/>
                <a:cs typeface="Times New Roman" panose="02020603050405020304" charset="0"/>
              </a:rPr>
              <a:t>»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направленного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>
                <a:latin typeface="Times New Roman" panose="02020603050405020304" charset="0"/>
                <a:cs typeface="Times New Roman" panose="02020603050405020304" charset="0"/>
              </a:rPr>
              <a:t>развитие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мелкой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моторики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автоматизацию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звука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" altLang="en-US" sz="1400" b="1" dirty="0">
                <a:latin typeface="Times New Roman" panose="02020603050405020304" charset="0"/>
                <a:cs typeface="Times New Roman" panose="02020603050405020304" charset="0"/>
              </a:rPr>
              <a:t>«</a:t>
            </a:r>
            <a:r>
              <a:rPr lang="en-US" altLang="en-US" sz="1400" b="1" dirty="0">
                <a:latin typeface="Times New Roman" panose="02020603050405020304" charset="0"/>
                <a:cs typeface="Times New Roman" panose="02020603050405020304" charset="0"/>
              </a:rPr>
              <a:t>Ш</a:t>
            </a:r>
            <a:r>
              <a:rPr lang="" altLang="en-US" sz="1400" b="1" dirty="0">
                <a:latin typeface="Times New Roman" panose="02020603050405020304" charset="0"/>
                <a:cs typeface="Times New Roman" panose="02020603050405020304" charset="0"/>
              </a:rPr>
              <a:t>»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ru-RU" sz="1400" b="1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 smtClean="0">
                <a:latin typeface="Times New Roman" panose="02020603050405020304" charset="0"/>
                <a:cs typeface="Times New Roman" panose="02020603050405020304" charset="0"/>
              </a:rPr>
              <a:t>закрепить</a:t>
            </a:r>
            <a:r>
              <a:rPr lang="ru-RU" altLang="en-US" sz="1400" b="1" dirty="0" smtClean="0">
                <a:latin typeface="Times New Roman" panose="02020603050405020304" charset="0"/>
                <a:cs typeface="Times New Roman" panose="02020603050405020304" charset="0"/>
              </a:rPr>
              <a:t> правильное </a:t>
            </a:r>
            <a:r>
              <a:rPr lang="en-US" altLang="ru-RU" sz="1400" b="1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произношение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звука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" altLang="en-US" sz="1400" b="1" dirty="0">
                <a:latin typeface="Times New Roman" panose="02020603050405020304" charset="0"/>
                <a:cs typeface="Times New Roman" panose="02020603050405020304" charset="0"/>
              </a:rPr>
              <a:t>«</a:t>
            </a:r>
            <a:r>
              <a:rPr lang="en-US" altLang="en-US" sz="1400" b="1" dirty="0">
                <a:latin typeface="Times New Roman" panose="02020603050405020304" charset="0"/>
                <a:cs typeface="Times New Roman" panose="02020603050405020304" charset="0"/>
              </a:rPr>
              <a:t>Ш</a:t>
            </a:r>
            <a:r>
              <a:rPr lang="" altLang="en-US" sz="1400" b="1" dirty="0">
                <a:latin typeface="Times New Roman" panose="02020603050405020304" charset="0"/>
                <a:cs typeface="Times New Roman" panose="02020603050405020304" charset="0"/>
              </a:rPr>
              <a:t>»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слогах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словах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предложениях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>
                <a:latin typeface="Times New Roman" panose="02020603050405020304" charset="0"/>
                <a:cs typeface="Times New Roman" panose="02020603050405020304" charset="0"/>
              </a:rPr>
              <a:t>с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помощью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игрового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сюжета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связанного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>
                <a:latin typeface="Times New Roman" panose="02020603050405020304" charset="0"/>
                <a:cs typeface="Times New Roman" panose="02020603050405020304" charset="0"/>
              </a:rPr>
              <a:t>с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ёжиком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</a:p>
        </p:txBody>
      </p:sp>
      <p:pic>
        <p:nvPicPr>
          <p:cNvPr id="4" name="Замещающее содержимое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1960" y="1613535"/>
            <a:ext cx="5801995" cy="4351655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6825" y="1613535"/>
            <a:ext cx="5410200" cy="435165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1600" b="1" dirty="0">
                <a:latin typeface="Times New Roman" panose="02020603050405020304" charset="0"/>
                <a:cs typeface="Times New Roman" panose="02020603050405020304" charset="0"/>
              </a:rPr>
              <a:t>Игра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" altLang="en-US" sz="1600" b="1" dirty="0">
                <a:latin typeface="Times New Roman" panose="02020603050405020304" charset="0"/>
                <a:cs typeface="Times New Roman" panose="02020603050405020304" charset="0"/>
              </a:rPr>
              <a:t>«</a:t>
            </a:r>
            <a:r>
              <a:rPr lang="en-US" altLang="en-US" sz="1600" b="1" dirty="0" err="1">
                <a:latin typeface="Times New Roman" panose="02020603050405020304" charset="0"/>
                <a:cs typeface="Times New Roman" panose="02020603050405020304" charset="0"/>
              </a:rPr>
              <a:t>Слон</a:t>
            </a:r>
            <a:r>
              <a:rPr lang="" altLang="en-US" sz="1600" b="1" dirty="0">
                <a:latin typeface="Times New Roman" panose="02020603050405020304" charset="0"/>
                <a:cs typeface="Times New Roman" panose="02020603050405020304" charset="0"/>
              </a:rPr>
              <a:t>»</a:t>
            </a:r>
            <a:r>
              <a:rPr lang="en-US" altLang="ru-RU" sz="1600" b="1" dirty="0" smtClean="0">
                <a:latin typeface="Times New Roman" panose="02020603050405020304" charset="0"/>
                <a:cs typeface="Times New Roman" panose="02020603050405020304" charset="0"/>
              </a:rPr>
              <a:t>.</a:t>
            </a:r>
            <a:r>
              <a:rPr lang="ru-RU" altLang="ru-RU" sz="1600" b="1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 err="1" smtClean="0">
                <a:latin typeface="Times New Roman" panose="02020603050405020304" charset="0"/>
                <a:cs typeface="Times New Roman" panose="02020603050405020304" charset="0"/>
              </a:rPr>
              <a:t>Работаем</a:t>
            </a:r>
            <a:r>
              <a:rPr lang="en-US" altLang="ru-RU" sz="1600" b="1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 err="1">
                <a:latin typeface="Times New Roman" panose="02020603050405020304" charset="0"/>
                <a:cs typeface="Times New Roman" panose="02020603050405020304" charset="0"/>
              </a:rPr>
              <a:t>стоя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 err="1" smtClean="0">
                <a:latin typeface="Times New Roman" panose="02020603050405020304" charset="0"/>
                <a:cs typeface="Times New Roman" panose="02020603050405020304" charset="0"/>
              </a:rPr>
              <a:t>полу</a:t>
            </a:r>
            <a:r>
              <a:rPr lang="ru-RU" altLang="en-US" sz="1600" b="1" dirty="0" smtClean="0">
                <a:latin typeface="Times New Roman" panose="02020603050405020304" charset="0"/>
                <a:cs typeface="Times New Roman" panose="02020603050405020304" charset="0"/>
              </a:rPr>
              <a:t>,</a:t>
            </a:r>
            <a:r>
              <a:rPr lang="en-US" altLang="ru-RU" sz="1600" b="1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 err="1">
                <a:latin typeface="Times New Roman" panose="02020603050405020304" charset="0"/>
                <a:cs typeface="Times New Roman" panose="02020603050405020304" charset="0"/>
              </a:rPr>
              <a:t>отстукивая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 err="1">
                <a:latin typeface="Times New Roman" panose="02020603050405020304" charset="0"/>
                <a:cs typeface="Times New Roman" panose="02020603050405020304" charset="0"/>
              </a:rPr>
              <a:t>ритм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 err="1" smtClean="0">
                <a:latin typeface="Times New Roman" panose="02020603050405020304" charset="0"/>
                <a:cs typeface="Times New Roman" panose="02020603050405020304" charset="0"/>
              </a:rPr>
              <a:t>клавесами</a:t>
            </a:r>
            <a:r>
              <a:rPr lang="ru-RU" altLang="en-US" sz="1600" b="1" dirty="0" smtClean="0">
                <a:latin typeface="Times New Roman" panose="02020603050405020304" charset="0"/>
                <a:cs typeface="Times New Roman" panose="02020603050405020304" charset="0"/>
              </a:rPr>
              <a:t>.</a:t>
            </a:r>
            <a:r>
              <a:rPr lang="en-US" altLang="ru-RU" sz="1600" b="1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>
                <a:latin typeface="Times New Roman" panose="02020603050405020304" charset="0"/>
                <a:cs typeface="Times New Roman" panose="02020603050405020304" charset="0"/>
              </a:rPr>
              <a:t>Цель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>
                <a:latin typeface="Times New Roman" panose="02020603050405020304" charset="0"/>
                <a:cs typeface="Times New Roman" panose="02020603050405020304" charset="0"/>
              </a:rPr>
              <a:t>игры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" altLang="en-US" sz="1600" b="1" dirty="0">
                <a:latin typeface="Times New Roman" panose="02020603050405020304" charset="0"/>
                <a:cs typeface="Times New Roman" panose="02020603050405020304" charset="0"/>
              </a:rPr>
              <a:t>«</a:t>
            </a:r>
            <a:r>
              <a:rPr lang="en-US" altLang="en-US" sz="1600" b="1" dirty="0" err="1">
                <a:latin typeface="Times New Roman" panose="02020603050405020304" charset="0"/>
                <a:cs typeface="Times New Roman" panose="02020603050405020304" charset="0"/>
              </a:rPr>
              <a:t>Слон</a:t>
            </a:r>
            <a:r>
              <a:rPr lang="" altLang="en-US" sz="1600" b="1" dirty="0">
                <a:latin typeface="Times New Roman" panose="02020603050405020304" charset="0"/>
                <a:cs typeface="Times New Roman" panose="02020603050405020304" charset="0"/>
              </a:rPr>
              <a:t>»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>
                <a:latin typeface="Times New Roman" panose="02020603050405020304" charset="0"/>
                <a:cs typeface="Times New Roman" panose="02020603050405020304" charset="0"/>
              </a:rPr>
              <a:t>с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 err="1">
                <a:latin typeface="Times New Roman" panose="02020603050405020304" charset="0"/>
                <a:cs typeface="Times New Roman" panose="02020603050405020304" charset="0"/>
              </a:rPr>
              <a:t>отстукиванием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 err="1">
                <a:latin typeface="Times New Roman" panose="02020603050405020304" charset="0"/>
                <a:cs typeface="Times New Roman" panose="02020603050405020304" charset="0"/>
              </a:rPr>
              <a:t>ритма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 err="1" smtClean="0">
                <a:latin typeface="Times New Roman" panose="02020603050405020304" charset="0"/>
                <a:cs typeface="Times New Roman" panose="02020603050405020304" charset="0"/>
              </a:rPr>
              <a:t>клавесами</a:t>
            </a:r>
            <a:r>
              <a:rPr lang="ru-RU" altLang="en-US" sz="1600" b="1" dirty="0" smtClean="0">
                <a:latin typeface="Times New Roman" panose="02020603050405020304" charset="0"/>
                <a:cs typeface="Times New Roman" panose="02020603050405020304" charset="0"/>
              </a:rPr>
              <a:t>,</a:t>
            </a:r>
            <a:r>
              <a:rPr lang="en-US" altLang="ru-RU" sz="1600" b="1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 err="1">
                <a:latin typeface="Times New Roman" panose="02020603050405020304" charset="0"/>
                <a:cs typeface="Times New Roman" panose="02020603050405020304" charset="0"/>
              </a:rPr>
              <a:t>стоя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>
                <a:latin typeface="Times New Roman" panose="02020603050405020304" charset="0"/>
                <a:cs typeface="Times New Roman" panose="02020603050405020304" charset="0"/>
              </a:rPr>
              <a:t>на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 err="1">
                <a:latin typeface="Times New Roman" panose="02020603050405020304" charset="0"/>
                <a:cs typeface="Times New Roman" panose="02020603050405020304" charset="0"/>
              </a:rPr>
              <a:t>полу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ru-RU" altLang="ru-RU" sz="1600" b="1" dirty="0" smtClean="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lang="en-US" altLang="ru-RU" sz="1600" b="1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>
                <a:latin typeface="Times New Roman" panose="02020603050405020304" charset="0"/>
                <a:cs typeface="Times New Roman" panose="02020603050405020304" charset="0"/>
              </a:rPr>
              <a:t>развитие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 err="1">
                <a:latin typeface="Times New Roman" panose="02020603050405020304" charset="0"/>
                <a:cs typeface="Times New Roman" panose="02020603050405020304" charset="0"/>
              </a:rPr>
              <a:t>чувства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 err="1">
                <a:latin typeface="Times New Roman" panose="02020603050405020304" charset="0"/>
                <a:cs typeface="Times New Roman" panose="02020603050405020304" charset="0"/>
              </a:rPr>
              <a:t>ритма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>
                <a:latin typeface="Times New Roman" panose="02020603050405020304" charset="0"/>
                <a:cs typeface="Times New Roman" panose="02020603050405020304" charset="0"/>
              </a:rPr>
              <a:t>у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>
                <a:latin typeface="Times New Roman" panose="02020603050405020304" charset="0"/>
                <a:cs typeface="Times New Roman" panose="02020603050405020304" charset="0"/>
              </a:rPr>
              <a:t>детей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>
                <a:latin typeface="Times New Roman" panose="02020603050405020304" charset="0"/>
                <a:cs typeface="Times New Roman" panose="02020603050405020304" charset="0"/>
              </a:rPr>
              <a:t>дошкольного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>
                <a:latin typeface="Times New Roman" panose="02020603050405020304" charset="0"/>
                <a:cs typeface="Times New Roman" panose="02020603050405020304" charset="0"/>
              </a:rPr>
              <a:t>возраста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1600" b="1" dirty="0" err="1">
                <a:latin typeface="Times New Roman" panose="02020603050405020304" charset="0"/>
                <a:cs typeface="Times New Roman" panose="02020603050405020304" charset="0"/>
              </a:rPr>
              <a:t>Клавесы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 (</a:t>
            </a:r>
            <a:r>
              <a:rPr lang="en-US" altLang="en-US" sz="1600" b="1" dirty="0" err="1">
                <a:latin typeface="Times New Roman" panose="02020603050405020304" charset="0"/>
                <a:cs typeface="Times New Roman" panose="02020603050405020304" charset="0"/>
              </a:rPr>
              <a:t>ритмические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 err="1">
                <a:latin typeface="Times New Roman" panose="02020603050405020304" charset="0"/>
                <a:cs typeface="Times New Roman" panose="02020603050405020304" charset="0"/>
              </a:rPr>
              <a:t>палочки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) </a:t>
            </a:r>
            <a:r>
              <a:rPr lang="ru-RU" altLang="ru-RU" sz="1600" b="1" dirty="0" smtClean="0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lang="en-US" altLang="ru-RU" sz="1600" b="1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 err="1">
                <a:latin typeface="Times New Roman" panose="02020603050405020304" charset="0"/>
                <a:cs typeface="Times New Roman" panose="02020603050405020304" charset="0"/>
              </a:rPr>
              <a:t>простейшие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 err="1">
                <a:latin typeface="Times New Roman" panose="02020603050405020304" charset="0"/>
                <a:cs typeface="Times New Roman" panose="02020603050405020304" charset="0"/>
              </a:rPr>
              <a:t>шумовые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 err="1">
                <a:latin typeface="Times New Roman" panose="02020603050405020304" charset="0"/>
                <a:cs typeface="Times New Roman" panose="02020603050405020304" charset="0"/>
              </a:rPr>
              <a:t>инструменты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600" b="1" dirty="0">
                <a:latin typeface="Times New Roman" panose="02020603050405020304" charset="0"/>
                <a:cs typeface="Times New Roman" panose="02020603050405020304" charset="0"/>
              </a:rPr>
              <a:t>с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 err="1">
                <a:latin typeface="Times New Roman" panose="02020603050405020304" charset="0"/>
                <a:cs typeface="Times New Roman" panose="02020603050405020304" charset="0"/>
              </a:rPr>
              <a:t>помощью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 err="1">
                <a:latin typeface="Times New Roman" panose="02020603050405020304" charset="0"/>
                <a:cs typeface="Times New Roman" panose="02020603050405020304" charset="0"/>
              </a:rPr>
              <a:t>которых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 err="1">
                <a:latin typeface="Times New Roman" panose="02020603050405020304" charset="0"/>
                <a:cs typeface="Times New Roman" panose="02020603050405020304" charset="0"/>
              </a:rPr>
              <a:t>задаётся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 err="1">
                <a:latin typeface="Times New Roman" panose="02020603050405020304" charset="0"/>
                <a:cs typeface="Times New Roman" panose="02020603050405020304" charset="0"/>
              </a:rPr>
              <a:t>основной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 err="1" smtClean="0">
                <a:latin typeface="Times New Roman" panose="02020603050405020304" charset="0"/>
                <a:cs typeface="Times New Roman" panose="02020603050405020304" charset="0"/>
              </a:rPr>
              <a:t>ритм</a:t>
            </a:r>
            <a:r>
              <a:rPr lang="ru-RU" altLang="en-US" sz="1600" b="1" dirty="0" smtClean="0">
                <a:latin typeface="Times New Roman" panose="02020603050405020304" charset="0"/>
                <a:cs typeface="Times New Roman" panose="02020603050405020304" charset="0"/>
              </a:rPr>
              <a:t> движений</a:t>
            </a:r>
            <a:r>
              <a:rPr lang="ru-RU" altLang="en-US" sz="1600" b="1" dirty="0" smtClean="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en-US" altLang="ru-RU" sz="16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Замещающее содержимое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4550" y="1306195"/>
            <a:ext cx="4328795" cy="2628265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1820" y="1306195"/>
            <a:ext cx="4419600" cy="2628265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185" y="3855085"/>
            <a:ext cx="4328160" cy="2910840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1820" y="3876040"/>
            <a:ext cx="4420235" cy="280225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5" y="60325"/>
            <a:ext cx="12129770" cy="1751965"/>
          </a:xfrm>
        </p:spPr>
        <p:txBody>
          <a:bodyPr/>
          <a:lstStyle/>
          <a:p>
            <a:r>
              <a:rPr lang="en-US" altLang="en-US" sz="1400" b="1" dirty="0" err="1" smtClean="0">
                <a:latin typeface="Times New Roman" panose="02020603050405020304" charset="0"/>
                <a:cs typeface="Times New Roman" panose="02020603050405020304" charset="0"/>
              </a:rPr>
              <a:t>Цел</a:t>
            </a:r>
            <a:r>
              <a:rPr lang="ru-RU" altLang="en-US" sz="1400" b="1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400" b="1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игр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>
                <a:latin typeface="Times New Roman" panose="02020603050405020304" charset="0"/>
                <a:cs typeface="Times New Roman" panose="02020603050405020304" charset="0"/>
              </a:rPr>
              <a:t>с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кинезиомячами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включают</a:t>
            </a:r>
            <a:r>
              <a:rPr lang="en-US" altLang="ru-RU" sz="1400" b="1" dirty="0" smtClean="0">
                <a:latin typeface="Times New Roman" panose="02020603050405020304" charset="0"/>
                <a:cs typeface="Times New Roman" panose="02020603050405020304" charset="0"/>
              </a:rPr>
              <a:t>:</a:t>
            </a:r>
            <a:r>
              <a:rPr lang="ru-RU" altLang="ru-RU" sz="1400" b="1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smtClean="0">
                <a:latin typeface="Times New Roman" panose="02020603050405020304" charset="0"/>
                <a:cs typeface="Times New Roman" panose="02020603050405020304" charset="0"/>
              </a:rPr>
              <a:t>развитие</a:t>
            </a:r>
            <a:r>
              <a:rPr lang="en-US" altLang="ru-RU" sz="1400" b="1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крупной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моторики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зрительно</a:t>
            </a:r>
            <a:r>
              <a:rPr lang="en-US" altLang="ru-RU" sz="1400" b="1" dirty="0" err="1">
                <a:latin typeface="Times New Roman" panose="02020603050405020304" charset="0"/>
                <a:cs typeface="Times New Roman" panose="02020603050405020304" charset="0"/>
              </a:rPr>
              <a:t>-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моторной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координации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;</a:t>
            </a:r>
            <a:b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</a:b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формирование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двигательного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самоконтроля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произвольного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внимания</a:t>
            </a:r>
            <a:r>
              <a:rPr lang="en-US" altLang="ru-RU" sz="1400" b="1" dirty="0" smtClean="0">
                <a:latin typeface="Times New Roman" panose="02020603050405020304" charset="0"/>
                <a:cs typeface="Times New Roman" panose="02020603050405020304" charset="0"/>
              </a:rPr>
              <a:t>;</a:t>
            </a:r>
            <a:r>
              <a:rPr lang="ru-RU" altLang="ru-RU" sz="1400" b="1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 smtClean="0">
                <a:latin typeface="Times New Roman" panose="02020603050405020304" charset="0"/>
                <a:cs typeface="Times New Roman" panose="02020603050405020304" charset="0"/>
              </a:rPr>
              <a:t>стимуляцию</a:t>
            </a:r>
            <a:r>
              <a:rPr lang="en-US" altLang="ru-RU" sz="1400" b="1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работы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обоих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полушарий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;</a:t>
            </a:r>
            <a:b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</a:b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тренировку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быстроты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 smtClean="0">
                <a:latin typeface="Times New Roman" panose="02020603050405020304" charset="0"/>
                <a:cs typeface="Times New Roman" panose="02020603050405020304" charset="0"/>
              </a:rPr>
              <a:t>реакций</a:t>
            </a:r>
            <a:r>
              <a:rPr lang="ru-RU" altLang="en-US" sz="1400" b="1" dirty="0" smtClean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1400" b="1" dirty="0" err="1" smtClean="0">
                <a:latin typeface="Times New Roman" panose="02020603050405020304" charset="0"/>
                <a:cs typeface="Times New Roman" panose="02020603050405020304" charset="0"/>
              </a:rPr>
              <a:t>Кроме</a:t>
            </a:r>
            <a:r>
              <a:rPr lang="en-US" altLang="ru-RU" sz="1400" b="1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того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400" b="1" dirty="0">
                <a:latin typeface="Times New Roman" panose="02020603050405020304" charset="0"/>
                <a:cs typeface="Times New Roman" panose="02020603050405020304" charset="0"/>
              </a:rPr>
              <a:t>игры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>
                <a:latin typeface="Times New Roman" panose="02020603050405020304" charset="0"/>
                <a:cs typeface="Times New Roman" panose="02020603050405020304" charset="0"/>
              </a:rPr>
              <a:t>с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кинезиомячами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помогают</a:t>
            </a:r>
            <a:r>
              <a:rPr lang="en-US" altLang="ru-RU" sz="1400" b="1" dirty="0" err="1">
                <a:latin typeface="Times New Roman" panose="02020603050405020304" charset="0"/>
                <a:cs typeface="Times New Roman" panose="02020603050405020304" charset="0"/>
              </a:rPr>
              <a:t>: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закрепить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правильное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произношение</a:t>
            </a:r>
            <a:r>
              <a:rPr lang="ru-RU" altLang="en-US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звуков</a:t>
            </a:r>
            <a:r>
              <a:rPr lang="en-US" altLang="ru-RU" sz="1400" b="1" dirty="0" smtClean="0">
                <a:latin typeface="Times New Roman" panose="02020603050405020304" charset="0"/>
                <a:cs typeface="Times New Roman" panose="02020603050405020304" charset="0"/>
              </a:rPr>
              <a:t>;</a:t>
            </a:r>
            <a:r>
              <a:rPr lang="ru-RU" altLang="ru-RU" sz="1400" b="1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 smtClean="0">
                <a:latin typeface="Times New Roman" panose="02020603050405020304" charset="0"/>
                <a:cs typeface="Times New Roman" panose="02020603050405020304" charset="0"/>
              </a:rPr>
              <a:t>развить</a:t>
            </a:r>
            <a:r>
              <a:rPr lang="en-US" altLang="ru-RU" sz="1400" b="1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фонематический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слух</a:t>
            </a:r>
            <a:r>
              <a:rPr lang="en-US" altLang="ru-RU" sz="1400" b="1" dirty="0" smtClean="0">
                <a:latin typeface="Times New Roman" panose="02020603050405020304" charset="0"/>
                <a:cs typeface="Times New Roman" panose="02020603050405020304" charset="0"/>
              </a:rPr>
              <a:t>;</a:t>
            </a:r>
            <a:r>
              <a:rPr lang="ru-RU" altLang="ru-RU" sz="1400" b="1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 smtClean="0">
                <a:latin typeface="Times New Roman" panose="02020603050405020304" charset="0"/>
                <a:cs typeface="Times New Roman" panose="02020603050405020304" charset="0"/>
              </a:rPr>
              <a:t>сформировать</a:t>
            </a:r>
            <a:r>
              <a:rPr lang="en-US" altLang="ru-RU" sz="1400" b="1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слоговую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 err="1">
                <a:latin typeface="Times New Roman" panose="02020603050405020304" charset="0"/>
                <a:cs typeface="Times New Roman" panose="02020603050405020304" charset="0"/>
              </a:rPr>
              <a:t>структуру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 b="1" dirty="0">
                <a:latin typeface="Times New Roman" panose="02020603050405020304" charset="0"/>
                <a:cs typeface="Times New Roman" panose="02020603050405020304" charset="0"/>
              </a:rPr>
              <a:t>слова</a:t>
            </a:r>
            <a:r>
              <a:rPr lang="en-US" altLang="ru-RU" sz="1400" b="1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</a:p>
        </p:txBody>
      </p:sp>
      <p:pic>
        <p:nvPicPr>
          <p:cNvPr id="4" name="Замещающее содержимое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160" y="2163445"/>
            <a:ext cx="4136390" cy="3102610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6030" y="1812925"/>
            <a:ext cx="4387215" cy="3573780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0485" y="4049395"/>
            <a:ext cx="3886200" cy="2915285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5125" y="1601470"/>
            <a:ext cx="3591560" cy="2447925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0390" y="3314700"/>
            <a:ext cx="5951220" cy="2286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-635"/>
            <a:ext cx="10972800" cy="1076325"/>
          </a:xfrm>
        </p:spPr>
        <p:txBody>
          <a:bodyPr/>
          <a:lstStyle/>
          <a:p>
            <a:r>
              <a:rPr lang="ru-RU" altLang="en-US" sz="1600" b="1" dirty="0">
                <a:latin typeface="Times New Roman" panose="02020603050405020304" charset="0"/>
                <a:cs typeface="Times New Roman" panose="02020603050405020304" charset="0"/>
              </a:rPr>
              <a:t>П</a:t>
            </a:r>
            <a:r>
              <a:rPr lang="en-US" altLang="en-US" sz="1600" b="1" dirty="0" err="1">
                <a:latin typeface="Times New Roman" panose="02020603050405020304" charset="0"/>
                <a:cs typeface="Times New Roman" panose="02020603050405020304" charset="0"/>
              </a:rPr>
              <a:t>роводимая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 err="1">
                <a:latin typeface="Times New Roman" panose="02020603050405020304" charset="0"/>
                <a:cs typeface="Times New Roman" panose="02020603050405020304" charset="0"/>
              </a:rPr>
              <a:t>совместная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 err="1">
                <a:latin typeface="Times New Roman" panose="02020603050405020304" charset="0"/>
                <a:cs typeface="Times New Roman" panose="02020603050405020304" charset="0"/>
              </a:rPr>
              <a:t>работа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ru-RU" altLang="ru-RU" sz="1600" b="1" dirty="0" smtClean="0">
                <a:latin typeface="Times New Roman" panose="02020603050405020304" charset="0"/>
                <a:cs typeface="Times New Roman" panose="02020603050405020304" charset="0"/>
              </a:rPr>
              <a:t>воспитателя </a:t>
            </a:r>
            <a:r>
              <a:rPr lang="en-US" altLang="en-US" sz="1600" b="1" dirty="0" smtClean="0">
                <a:latin typeface="Times New Roman" panose="02020603050405020304" charset="0"/>
                <a:cs typeface="Times New Roman" panose="02020603050405020304" charset="0"/>
              </a:rPr>
              <a:t>с</a:t>
            </a:r>
            <a:r>
              <a:rPr lang="en-US" altLang="ru-RU" sz="1600" b="1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 err="1">
                <a:latin typeface="Times New Roman" panose="02020603050405020304" charset="0"/>
                <a:cs typeface="Times New Roman" panose="02020603050405020304" charset="0"/>
              </a:rPr>
              <a:t>учителем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- </a:t>
            </a:r>
            <a:r>
              <a:rPr lang="en-US" altLang="en-US" sz="1600" b="1" dirty="0" err="1">
                <a:latin typeface="Times New Roman" panose="02020603050405020304" charset="0"/>
                <a:cs typeface="Times New Roman" panose="02020603050405020304" charset="0"/>
              </a:rPr>
              <a:t>логопедом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 err="1" smtClean="0">
                <a:latin typeface="Times New Roman" panose="02020603050405020304" charset="0"/>
                <a:cs typeface="Times New Roman" panose="02020603050405020304" charset="0"/>
              </a:rPr>
              <a:t>позвол</a:t>
            </a:r>
            <a:r>
              <a:rPr lang="ru-RU" altLang="en-US" sz="1600" b="1" dirty="0" err="1" smtClean="0">
                <a:latin typeface="Times New Roman" panose="02020603050405020304" charset="0"/>
                <a:cs typeface="Times New Roman" panose="02020603050405020304" charset="0"/>
              </a:rPr>
              <a:t>яе</a:t>
            </a:r>
            <a:r>
              <a:rPr lang="en-US" altLang="en-US" sz="1600" b="1" dirty="0" smtClean="0">
                <a:latin typeface="Times New Roman" panose="02020603050405020304" charset="0"/>
                <a:cs typeface="Times New Roman" panose="02020603050405020304" charset="0"/>
              </a:rPr>
              <a:t>т</a:t>
            </a:r>
            <a:r>
              <a:rPr lang="en-US" altLang="ru-RU" sz="1600" b="1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 err="1">
                <a:latin typeface="Times New Roman" panose="02020603050405020304" charset="0"/>
                <a:cs typeface="Times New Roman" panose="02020603050405020304" charset="0"/>
              </a:rPr>
              <a:t>повысить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 err="1">
                <a:latin typeface="Times New Roman" panose="02020603050405020304" charset="0"/>
                <a:cs typeface="Times New Roman" panose="02020603050405020304" charset="0"/>
              </a:rPr>
              <a:t>эффективность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 err="1">
                <a:latin typeface="Times New Roman" panose="02020603050405020304" charset="0"/>
                <a:cs typeface="Times New Roman" panose="02020603050405020304" charset="0"/>
              </a:rPr>
              <a:t>работы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 err="1">
                <a:latin typeface="Times New Roman" panose="02020603050405020304" charset="0"/>
                <a:cs typeface="Times New Roman" panose="02020603050405020304" charset="0"/>
              </a:rPr>
              <a:t>логопункта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600" b="1" dirty="0" err="1">
                <a:latin typeface="Times New Roman" panose="02020603050405020304" charset="0"/>
                <a:cs typeface="Times New Roman" panose="02020603050405020304" charset="0"/>
              </a:rPr>
              <a:t>увеличить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 err="1">
                <a:latin typeface="Times New Roman" panose="02020603050405020304" charset="0"/>
                <a:cs typeface="Times New Roman" panose="02020603050405020304" charset="0"/>
              </a:rPr>
              <a:t>процент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>
                <a:latin typeface="Times New Roman" panose="02020603050405020304" charset="0"/>
                <a:cs typeface="Times New Roman" panose="02020603050405020304" charset="0"/>
              </a:rPr>
              <a:t>детей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600" b="1" dirty="0" err="1">
                <a:latin typeface="Times New Roman" panose="02020603050405020304" charset="0"/>
                <a:cs typeface="Times New Roman" panose="02020603050405020304" charset="0"/>
              </a:rPr>
              <a:t>выпущенных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>
                <a:latin typeface="Times New Roman" panose="02020603050405020304" charset="0"/>
                <a:cs typeface="Times New Roman" panose="02020603050405020304" charset="0"/>
              </a:rPr>
              <a:t>с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 err="1">
                <a:latin typeface="Times New Roman" panose="02020603050405020304" charset="0"/>
                <a:cs typeface="Times New Roman" panose="02020603050405020304" charset="0"/>
              </a:rPr>
              <a:t>грамотной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 err="1">
                <a:latin typeface="Times New Roman" panose="02020603050405020304" charset="0"/>
                <a:cs typeface="Times New Roman" panose="02020603050405020304" charset="0"/>
              </a:rPr>
              <a:t>речью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 err="1">
                <a:latin typeface="Times New Roman" panose="02020603050405020304" charset="0"/>
                <a:cs typeface="Times New Roman" panose="02020603050405020304" charset="0"/>
              </a:rPr>
              <a:t>правильным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ru-RU" altLang="ru-RU" sz="1600" b="1" dirty="0" smtClean="0">
                <a:latin typeface="Times New Roman" panose="02020603050405020304" charset="0"/>
                <a:cs typeface="Times New Roman" panose="02020603050405020304" charset="0"/>
              </a:rPr>
              <a:t>звуко</a:t>
            </a:r>
            <a:r>
              <a:rPr lang="en-US" altLang="en-US" sz="1600" b="1" dirty="0" err="1" smtClean="0">
                <a:latin typeface="Times New Roman" panose="02020603050405020304" charset="0"/>
                <a:cs typeface="Times New Roman" panose="02020603050405020304" charset="0"/>
              </a:rPr>
              <a:t>произношением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1600" b="1" dirty="0" err="1">
                <a:latin typeface="Times New Roman" panose="02020603050405020304" charset="0"/>
                <a:cs typeface="Times New Roman" panose="02020603050405020304" charset="0"/>
              </a:rPr>
              <a:t>повысить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 err="1">
                <a:latin typeface="Times New Roman" panose="02020603050405020304" charset="0"/>
                <a:cs typeface="Times New Roman" panose="02020603050405020304" charset="0"/>
              </a:rPr>
              <a:t>качество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>
                <a:latin typeface="Times New Roman" panose="02020603050405020304" charset="0"/>
                <a:cs typeface="Times New Roman" panose="02020603050405020304" charset="0"/>
              </a:rPr>
              <a:t>образовательного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600" b="1" dirty="0">
                <a:latin typeface="Times New Roman" panose="02020603050405020304" charset="0"/>
                <a:cs typeface="Times New Roman" panose="02020603050405020304" charset="0"/>
              </a:rPr>
              <a:t>процесса</a:t>
            </a:r>
            <a:r>
              <a:rPr lang="en-US" altLang="ru-RU" sz="1600" b="1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</a:p>
        </p:txBody>
      </p:sp>
      <p:pic>
        <p:nvPicPr>
          <p:cNvPr id="4" name="Замещающее содержимое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2345" y="3693795"/>
            <a:ext cx="5130800" cy="3033395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3245" y="1000125"/>
            <a:ext cx="4004310" cy="2763520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3245" y="3763645"/>
            <a:ext cx="4004310" cy="3032760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2980" y="1000125"/>
            <a:ext cx="5130165" cy="269367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usiness Cooperate">
  <a:themeElements>
    <a:clrScheme name="Business Cooper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siness Cooperate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usiness Cooper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Cooper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Cooper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Cooper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Cooper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Cooper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160</Words>
  <Application>Microsoft Office PowerPoint</Application>
  <PresentationFormat>Широкоэкранный</PresentationFormat>
  <Paragraphs>6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微软雅黑</vt:lpstr>
      <vt:lpstr>SimSun</vt:lpstr>
      <vt:lpstr>Arial</vt:lpstr>
      <vt:lpstr>Calibri</vt:lpstr>
      <vt:lpstr>Times New Roman</vt:lpstr>
      <vt:lpstr>Business Cooperate</vt:lpstr>
      <vt:lpstr>Презентация PowerPoint</vt:lpstr>
      <vt:lpstr>Использование кинезиологических мячей в речевом развитии детей дошкольного возраста Цель – развитие речи детей дошкольного возраста посредством тактильно-кинестетической стимуляции и ритмической организации совместной деятельности.</vt:lpstr>
      <vt:lpstr>Цель занятия на тему «Ёжики», направленного на развитие мелкой моторики и автоматизацию звука «Ш»,  закрепить правильное  произношение звука «Ш» в слогах, словах и предложениях с помощью игрового сюжета, связанного с ёжиком.</vt:lpstr>
      <vt:lpstr>Игра «Слон». Работаем стоя на полу, отстукивая ритм клавесами. Цель игры «Слон» с отстукиванием ритма клавесами, стоя на полу - развитие чувства ритма у детей дошкольного возраста. Клавесы (ритмические палочки) - простейшие шумовые инструменты, с помощью которых задаётся основной ритм движений.</vt:lpstr>
      <vt:lpstr>Цели игр с кинезиомячами включают: развитие крупной моторики, зрительно-моторной координации; формирование двигательного самоконтроля и произвольного внимания; стимуляцию работы обоих полушарий; тренировку быстроты реакций. Кроме того, игры с кинезиомячами помогают:закрепить правильное произношение звуков; развить фонематический слух; сформировать слоговую структуру слова.</vt:lpstr>
      <vt:lpstr>Проводимая совместная работа воспитателя с учителем- логопедом позволяет повысить эффективность работы логопункта, увеличить процент детей, выпущенных с грамотной речью и правильным звукопроизношением, повысить качество образовательного процесса.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Пользователь</cp:lastModifiedBy>
  <cp:revision>13</cp:revision>
  <dcterms:created xsi:type="dcterms:W3CDTF">2025-07-23T00:59:00Z</dcterms:created>
  <dcterms:modified xsi:type="dcterms:W3CDTF">2026-02-09T06:03:21Z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1049-12.2.0.23196</vt:lpwstr>
  </property>
  <property fmtid="{D5CDD505-2E9C-101B-9397-08002B2CF9AE}" pid="3" name="ICV">
    <vt:lpwstr>F4A7C374BB024AB68FD4D9F0A6071569_13</vt:lpwstr>
  </property>
</Properties>
</file>