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47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D0C72-FFF1-4BCD-808A-D4D8D9E7AB3A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B0736-F593-4885-AB5B-60F17A09C3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093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D0C72-FFF1-4BCD-808A-D4D8D9E7AB3A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B0736-F593-4885-AB5B-60F17A09C3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728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D0C72-FFF1-4BCD-808A-D4D8D9E7AB3A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B0736-F593-4885-AB5B-60F17A09C3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496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D0C72-FFF1-4BCD-808A-D4D8D9E7AB3A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B0736-F593-4885-AB5B-60F17A09C3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304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D0C72-FFF1-4BCD-808A-D4D8D9E7AB3A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B0736-F593-4885-AB5B-60F17A09C3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D0C72-FFF1-4BCD-808A-D4D8D9E7AB3A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B0736-F593-4885-AB5B-60F17A09C3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656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D0C72-FFF1-4BCD-808A-D4D8D9E7AB3A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B0736-F593-4885-AB5B-60F17A09C3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863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D0C72-FFF1-4BCD-808A-D4D8D9E7AB3A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B0736-F593-4885-AB5B-60F17A09C3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316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D0C72-FFF1-4BCD-808A-D4D8D9E7AB3A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B0736-F593-4885-AB5B-60F17A09C3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476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D0C72-FFF1-4BCD-808A-D4D8D9E7AB3A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B0736-F593-4885-AB5B-60F17A09C3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072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D0C72-FFF1-4BCD-808A-D4D8D9E7AB3A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B0736-F593-4885-AB5B-60F17A09C3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051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D0C72-FFF1-4BCD-808A-D4D8D9E7AB3A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B0736-F593-4885-AB5B-60F17A09C3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099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duportal44.ru/Kostroma_EDU/Mdou_ds76/SiteAssets/SitePages/%D0%91%D0%9E%D0%94%D0%A0%D0%9E%D0%95%20%D0%A3%D0%A2%D0%A0%D0%9E/%D0%9E%D0%BF%D0%B8%D1%81%D0%B0%D0%BD%D0%B8%D0%B5%20%D0%BF%D1%80%D0%BE%D0%B5%D0%BA%D1%82%D0%B0.docx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0906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Изображение 3" descr="Screenshot_20250404_163506_org_telegram_messenger_LaunchActivity_edit_3421612094265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350" y="4707255"/>
            <a:ext cx="1274445" cy="1950720"/>
          </a:xfrm>
          <a:prstGeom prst="rect">
            <a:avLst/>
          </a:prstGeom>
        </p:spPr>
      </p:pic>
      <p:pic>
        <p:nvPicPr>
          <p:cNvPr id="5" name="Изображение 4" descr="Screenshot_20250404_163456_org_telegram_messenger_LaunchActivity_edit_3421513820142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3565" y="4670425"/>
            <a:ext cx="4206875" cy="2187575"/>
          </a:xfrm>
          <a:prstGeom prst="rect">
            <a:avLst/>
          </a:prstGeom>
        </p:spPr>
      </p:pic>
      <p:pic>
        <p:nvPicPr>
          <p:cNvPr id="6" name="Изображение 5" descr="Screenshot_20250404_163455_org_telegram_messenger_LaunchActivity_edit_34213892817600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895" y="488315"/>
            <a:ext cx="4144645" cy="2147570"/>
          </a:xfrm>
          <a:prstGeom prst="rect">
            <a:avLst/>
          </a:prstGeom>
        </p:spPr>
      </p:pic>
      <p:pic>
        <p:nvPicPr>
          <p:cNvPr id="7" name="Изображение 6" descr="Screenshot_20250404_163451_org_telegram_messenger_LaunchActivity_edit_34212259554039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4620" y="2800350"/>
            <a:ext cx="2540000" cy="3975735"/>
          </a:xfrm>
          <a:prstGeom prst="rect">
            <a:avLst/>
          </a:prstGeom>
        </p:spPr>
      </p:pic>
      <p:pic>
        <p:nvPicPr>
          <p:cNvPr id="8" name="Изображение 7" descr="Screenshot_20250404_163445_org_telegram_messenger_LaunchActivity_edit_34211360546869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6385" y="395605"/>
            <a:ext cx="3286125" cy="2308860"/>
          </a:xfrm>
          <a:prstGeom prst="rect">
            <a:avLst/>
          </a:prstGeom>
        </p:spPr>
      </p:pic>
      <p:sp>
        <p:nvSpPr>
          <p:cNvPr id="10" name="Текстовое поле 9"/>
          <p:cNvSpPr txBox="1"/>
          <p:nvPr/>
        </p:nvSpPr>
        <p:spPr>
          <a:xfrm>
            <a:off x="92710" y="2635885"/>
            <a:ext cx="6391910" cy="2071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ct val="0"/>
              </a:spcBef>
              <a:spcAft>
                <a:spcPts val="400"/>
              </a:spcAft>
            </a:pPr>
            <a:r>
              <a:rPr lang="en-US" altLang="zh-CN" sz="1400" b="1" i="0" dirty="0" err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Цель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 —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формирование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и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совершенствование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двигательных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навыков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с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помощью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утренней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гимнастики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и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музыкально-ритмических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игр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. </a:t>
            </a:r>
          </a:p>
          <a:p>
            <a:pPr marL="0" indent="0">
              <a:spcBef>
                <a:spcPts val="400"/>
              </a:spcBef>
              <a:spcAft>
                <a:spcPts val="400"/>
              </a:spcAft>
              <a:buFont typeface="Arial" panose="020B0604020202020204"/>
              <a:buChar char="•"/>
            </a:pP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Укрепление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физического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здоровья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 и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формирование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здорового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образа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жизни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у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дошкольников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и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их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родителей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. </a:t>
            </a:r>
            <a:endParaRPr lang="en-US" altLang="zh-CN" sz="1400" b="0" i="0" dirty="0">
              <a:solidFill>
                <a:srgbClr val="333333"/>
              </a:solidFill>
              <a:latin typeface="Times New Roman" panose="02020603050405020304" charset="0"/>
              <a:ea typeface="var(--depot-font-size-text-s-paragraph) var(--depot-font-text)"/>
              <a:cs typeface="Times New Roman" panose="02020603050405020304" charset="0"/>
              <a:hlinkClick r:id="rId8"/>
            </a:endParaRPr>
          </a:p>
          <a:p>
            <a:pPr marL="285750" indent="-285750">
              <a:spcBef>
                <a:spcPct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Развитие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инициативности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 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детей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,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проявление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их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творческого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потенциала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. </a:t>
            </a:r>
            <a:endParaRPr lang="en-US" altLang="zh-CN" sz="1400" b="0" i="0" dirty="0">
              <a:solidFill>
                <a:srgbClr val="333333"/>
              </a:solidFill>
              <a:latin typeface="Times New Roman" panose="02020603050405020304" charset="0"/>
              <a:ea typeface="var(--depot-font-size-text-s-paragraph) var(--depot-font-text)"/>
              <a:cs typeface="Times New Roman" panose="02020603050405020304" charset="0"/>
              <a:hlinkClick r:id="rId8"/>
            </a:endParaRPr>
          </a:p>
          <a:p>
            <a:pPr marL="0" indent="0">
              <a:spcBef>
                <a:spcPct val="0"/>
              </a:spcBef>
              <a:spcAft>
                <a:spcPts val="400"/>
              </a:spcAft>
              <a:buFont typeface="Arial" panose="020B0604020202020204"/>
              <a:buChar char="•"/>
            </a:pP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Поднятие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настроения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 и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обеспечение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заряда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бодрости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на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весь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день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. </a:t>
            </a:r>
            <a:endParaRPr lang="en-US" altLang="zh-CN" sz="1400" b="0" i="0" dirty="0">
              <a:solidFill>
                <a:srgbClr val="333333"/>
              </a:solidFill>
              <a:latin typeface="Times New Roman" panose="02020603050405020304" charset="0"/>
              <a:ea typeface="var(--depot-font-size-text-s-paragraph) var(--depot-font-text)"/>
              <a:cs typeface="Times New Roman" panose="02020603050405020304" charset="0"/>
              <a:hlinkClick r:id="rId8"/>
            </a:endParaRPr>
          </a:p>
          <a:p>
            <a:pPr marL="0" indent="0">
              <a:spcBef>
                <a:spcPct val="0"/>
              </a:spcBef>
              <a:spcAft>
                <a:spcPts val="400"/>
              </a:spcAft>
              <a:buFont typeface="Arial" panose="020B0604020202020204"/>
              <a:buChar char="•"/>
            </a:pP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Установление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партнёрских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отношений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 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участников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образовательного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процесса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,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приобщение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родителей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к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жизни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детского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4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сада</a:t>
            </a:r>
            <a:r>
              <a:rPr lang="en-US" altLang="zh-CN" sz="14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.</a:t>
            </a:r>
          </a:p>
        </p:txBody>
      </p:sp>
      <p:sp>
        <p:nvSpPr>
          <p:cNvPr id="11" name="Текстовое поле 10"/>
          <p:cNvSpPr txBox="1"/>
          <p:nvPr/>
        </p:nvSpPr>
        <p:spPr>
          <a:xfrm>
            <a:off x="387350" y="62865"/>
            <a:ext cx="8681085" cy="373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266700">
              <a:lnSpc>
                <a:spcPct val="114000"/>
              </a:lnSpc>
            </a:pPr>
            <a:r>
              <a:rPr lang="en-US" altLang="zh-CN" sz="1600" b="1" dirty="0" err="1">
                <a:latin typeface="Times New Roman" panose="02020603050405020304"/>
                <a:ea typeface="Times New Roman" panose="02020603050405020304"/>
              </a:rPr>
              <a:t>Бодрое</a:t>
            </a:r>
            <a:r>
              <a:rPr lang="en-US" altLang="zh-CN" sz="1600" b="1" dirty="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zh-CN" sz="1600" b="1" dirty="0" err="1">
                <a:latin typeface="Times New Roman" panose="02020603050405020304"/>
                <a:ea typeface="Times New Roman" panose="02020603050405020304"/>
              </a:rPr>
              <a:t>утро</a:t>
            </a:r>
            <a:r>
              <a:rPr lang="en-US" altLang="zh-CN" sz="1600" b="1" dirty="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altLang="zh-CN" sz="1600" b="1" dirty="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altLang="en-US" sz="1600" b="1" dirty="0" smtClean="0">
                <a:latin typeface="Times New Roman" panose="02020603050405020304"/>
                <a:ea typeface="Times New Roman" panose="02020603050405020304"/>
              </a:rPr>
              <a:t>для детей </a:t>
            </a:r>
            <a:r>
              <a:rPr lang="ru-RU" altLang="en-US" sz="1600" b="1" dirty="0">
                <a:latin typeface="Times New Roman" panose="02020603050405020304"/>
                <a:ea typeface="Times New Roman" panose="02020603050405020304"/>
              </a:rPr>
              <a:t>и родителей </a:t>
            </a:r>
            <a:r>
              <a:rPr lang="en-US" altLang="zh-CN" sz="1600" b="1" dirty="0" smtClean="0">
                <a:latin typeface="Times New Roman" panose="02020603050405020304"/>
                <a:ea typeface="Times New Roman" panose="02020603050405020304"/>
              </a:rPr>
              <a:t>«</a:t>
            </a:r>
            <a:r>
              <a:rPr lang="ru-RU" altLang="zh-CN" sz="1600" b="1" dirty="0">
                <a:latin typeface="Times New Roman" panose="02020603050405020304"/>
                <a:ea typeface="Times New Roman" panose="02020603050405020304"/>
              </a:rPr>
              <a:t>Ч</a:t>
            </a:r>
            <a:r>
              <a:rPr lang="ru-RU" altLang="zh-CN" sz="1600" b="1" dirty="0" smtClean="0">
                <a:latin typeface="Times New Roman" panose="02020603050405020304"/>
                <a:ea typeface="Times New Roman" panose="02020603050405020304"/>
              </a:rPr>
              <a:t>то </a:t>
            </a:r>
            <a:r>
              <a:rPr lang="en-US" altLang="zh-CN" sz="1600" b="1" dirty="0" smtClean="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zh-CN" sz="1600" b="1" dirty="0">
                <a:latin typeface="Times New Roman" panose="02020603050405020304"/>
                <a:ea typeface="Times New Roman" panose="02020603050405020304"/>
              </a:rPr>
              <a:t> </a:t>
            </a:r>
            <a:r>
              <a:rPr lang="en-US" altLang="zh-CN" sz="1600" b="1" dirty="0" err="1">
                <a:latin typeface="Times New Roman" panose="02020603050405020304"/>
                <a:ea typeface="Times New Roman" panose="02020603050405020304"/>
              </a:rPr>
              <a:t>такое</a:t>
            </a:r>
            <a:r>
              <a:rPr lang="en-US" altLang="zh-CN" sz="1600" b="1" dirty="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zh-CN" sz="1600" b="1" dirty="0" err="1" smtClean="0">
                <a:latin typeface="Times New Roman" panose="02020603050405020304"/>
                <a:ea typeface="Times New Roman" panose="02020603050405020304"/>
              </a:rPr>
              <a:t>весна</a:t>
            </a:r>
            <a:r>
              <a:rPr lang="en-US" altLang="zh-CN" sz="1600" b="1" dirty="0" smtClean="0">
                <a:latin typeface="Times New Roman" panose="02020603050405020304"/>
                <a:ea typeface="Times New Roman" panose="02020603050405020304"/>
              </a:rPr>
              <a:t>?</a:t>
            </a:r>
            <a:r>
              <a:rPr lang="ru-RU" altLang="zh-CN" sz="1600" b="1" dirty="0" smtClean="0">
                <a:latin typeface="Times New Roman" panose="02020603050405020304"/>
                <a:ea typeface="Times New Roman" panose="02020603050405020304"/>
              </a:rPr>
              <a:t> Мишка просыпается</a:t>
            </a:r>
            <a:r>
              <a:rPr lang="en-US" altLang="zh-CN" sz="1600" b="1" dirty="0" smtClean="0">
                <a:latin typeface="Times New Roman" panose="02020603050405020304"/>
                <a:ea typeface="Times New Roman" panose="02020603050405020304"/>
              </a:rPr>
              <a:t>!»</a:t>
            </a:r>
            <a:endParaRPr lang="en-US" altLang="zh-CN" sz="1600" b="1" dirty="0">
              <a:latin typeface="Times New Roman" panose="02020603050405020304"/>
              <a:ea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39290455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9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var(--depot-font-size-text-m-paragraph) var(--depot-font-text)</vt:lpstr>
      <vt:lpstr>var(--depot-font-size-text-s-paragraph) var(--depot-font-text)</vt:lpstr>
      <vt:lpstr>YS Text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2026-08-10T10:14:10Z</dcterms:created>
  <dcterms:modified xsi:type="dcterms:W3CDTF">2026-08-10T10:16:33Z</dcterms:modified>
</cp:coreProperties>
</file>